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1"/>
  </p:notesMasterIdLst>
  <p:sldIdLst>
    <p:sldId id="256" r:id="rId2"/>
    <p:sldId id="260" r:id="rId3"/>
    <p:sldId id="332" r:id="rId4"/>
    <p:sldId id="333" r:id="rId5"/>
    <p:sldId id="334" r:id="rId6"/>
    <p:sldId id="335" r:id="rId7"/>
    <p:sldId id="338" r:id="rId8"/>
    <p:sldId id="337" r:id="rId9"/>
    <p:sldId id="330" r:id="rId10"/>
    <p:sldId id="257" r:id="rId11"/>
    <p:sldId id="342" r:id="rId12"/>
    <p:sldId id="341" r:id="rId13"/>
    <p:sldId id="340" r:id="rId14"/>
    <p:sldId id="339" r:id="rId15"/>
    <p:sldId id="343" r:id="rId16"/>
    <p:sldId id="264" r:id="rId17"/>
    <p:sldId id="344" r:id="rId18"/>
    <p:sldId id="331" r:id="rId19"/>
    <p:sldId id="345" r:id="rId20"/>
    <p:sldId id="347" r:id="rId21"/>
    <p:sldId id="346" r:id="rId22"/>
    <p:sldId id="261" r:id="rId23"/>
    <p:sldId id="348" r:id="rId24"/>
    <p:sldId id="265" r:id="rId25"/>
    <p:sldId id="350" r:id="rId26"/>
    <p:sldId id="349" r:id="rId27"/>
    <p:sldId id="351" r:id="rId28"/>
    <p:sldId id="352" r:id="rId29"/>
    <p:sldId id="266" r:id="rId30"/>
    <p:sldId id="262" r:id="rId31"/>
    <p:sldId id="353" r:id="rId32"/>
    <p:sldId id="268" r:id="rId33"/>
    <p:sldId id="354" r:id="rId34"/>
    <p:sldId id="267" r:id="rId35"/>
    <p:sldId id="355" r:id="rId36"/>
    <p:sldId id="269" r:id="rId37"/>
    <p:sldId id="270" r:id="rId38"/>
    <p:sldId id="271" r:id="rId39"/>
    <p:sldId id="272" r:id="rId40"/>
    <p:sldId id="273" r:id="rId41"/>
    <p:sldId id="275" r:id="rId42"/>
    <p:sldId id="276" r:id="rId43"/>
    <p:sldId id="356" r:id="rId44"/>
    <p:sldId id="274" r:id="rId45"/>
    <p:sldId id="277" r:id="rId46"/>
    <p:sldId id="278" r:id="rId47"/>
    <p:sldId id="279" r:id="rId48"/>
    <p:sldId id="282" r:id="rId49"/>
    <p:sldId id="357" r:id="rId50"/>
    <p:sldId id="283" r:id="rId51"/>
    <p:sldId id="284" r:id="rId52"/>
    <p:sldId id="280" r:id="rId53"/>
    <p:sldId id="285" r:id="rId54"/>
    <p:sldId id="286" r:id="rId55"/>
    <p:sldId id="287" r:id="rId56"/>
    <p:sldId id="358" r:id="rId57"/>
    <p:sldId id="288" r:id="rId58"/>
    <p:sldId id="289" r:id="rId59"/>
    <p:sldId id="290" r:id="rId60"/>
    <p:sldId id="291" r:id="rId61"/>
    <p:sldId id="281" r:id="rId62"/>
    <p:sldId id="359" r:id="rId63"/>
    <p:sldId id="360" r:id="rId64"/>
    <p:sldId id="292" r:id="rId65"/>
    <p:sldId id="293" r:id="rId66"/>
    <p:sldId id="362" r:id="rId67"/>
    <p:sldId id="363" r:id="rId68"/>
    <p:sldId id="361" r:id="rId69"/>
    <p:sldId id="364" r:id="rId70"/>
    <p:sldId id="294" r:id="rId71"/>
    <p:sldId id="365" r:id="rId72"/>
    <p:sldId id="295" r:id="rId73"/>
    <p:sldId id="296" r:id="rId74"/>
    <p:sldId id="366" r:id="rId75"/>
    <p:sldId id="297" r:id="rId76"/>
    <p:sldId id="298" r:id="rId77"/>
    <p:sldId id="299" r:id="rId78"/>
    <p:sldId id="300" r:id="rId79"/>
    <p:sldId id="301" r:id="rId80"/>
    <p:sldId id="302" r:id="rId81"/>
    <p:sldId id="368" r:id="rId82"/>
    <p:sldId id="367" r:id="rId83"/>
    <p:sldId id="303" r:id="rId84"/>
    <p:sldId id="304" r:id="rId85"/>
    <p:sldId id="306" r:id="rId86"/>
    <p:sldId id="308" r:id="rId87"/>
    <p:sldId id="370" r:id="rId88"/>
    <p:sldId id="371" r:id="rId89"/>
    <p:sldId id="372" r:id="rId90"/>
    <p:sldId id="373" r:id="rId91"/>
    <p:sldId id="311" r:id="rId92"/>
    <p:sldId id="374" r:id="rId93"/>
    <p:sldId id="327" r:id="rId94"/>
    <p:sldId id="316" r:id="rId95"/>
    <p:sldId id="322" r:id="rId96"/>
    <p:sldId id="323" r:id="rId97"/>
    <p:sldId id="324" r:id="rId98"/>
    <p:sldId id="325" r:id="rId99"/>
    <p:sldId id="326" r:id="rId100"/>
    <p:sldId id="328" r:id="rId101"/>
    <p:sldId id="376" r:id="rId102"/>
    <p:sldId id="375" r:id="rId103"/>
    <p:sldId id="329" r:id="rId104"/>
    <p:sldId id="377" r:id="rId105"/>
    <p:sldId id="378" r:id="rId106"/>
    <p:sldId id="379" r:id="rId107"/>
    <p:sldId id="381" r:id="rId108"/>
    <p:sldId id="380" r:id="rId109"/>
    <p:sldId id="305" r:id="rId1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36B57"/>
    <a:srgbClr val="663300"/>
    <a:srgbClr val="9966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77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presProps" Target="presProp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viewProps" Target="view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AF905E-792D-4262-BF47-53467DFB3B1A}" type="datetimeFigureOut">
              <a:rPr lang="en-US" smtClean="0"/>
              <a:t>9/23/2025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E650AA-C4E7-4FCB-98E4-F9C93AFB01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1943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E650AA-C4E7-4FCB-98E4-F9C93AFB017E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1196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877CAE-09AE-8D88-78FE-76A974E889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5EE2FE-5DAB-D451-F737-1DC6F354AC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FD922-12AC-5258-8AAE-5D606F7AB5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A3392-340A-4059-9FFC-9C3C1F3955D0}" type="datetimeFigureOut">
              <a:rPr lang="en-US" smtClean="0"/>
              <a:t>9/23/2025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FE5DE8-3310-A214-D594-96F9B43BD9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03E66E-5CDE-53E1-58D6-6E9EA35325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D09ED-C7F5-4E66-8541-84E0D1470D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4419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88554A-6751-6204-6F41-35EE6204A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F93ACC3-1806-5CB5-2E70-491B485752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62535D-2048-F526-8210-94D3A01AD1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A3392-340A-4059-9FFC-9C3C1F3955D0}" type="datetimeFigureOut">
              <a:rPr lang="en-US" smtClean="0"/>
              <a:t>9/23/2025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F33E69-B723-F1B0-4192-58829755C9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920504-4DD3-8448-F408-CAFA6176E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D09ED-C7F5-4E66-8541-84E0D1470D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3132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324F036-BBF3-3ACF-C231-81E8652DEB6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ABFEC29-1E4C-2C46-AC72-1619FEA84F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545B52-8E7C-715A-170A-B1BCBB239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A3392-340A-4059-9FFC-9C3C1F3955D0}" type="datetimeFigureOut">
              <a:rPr lang="en-US" smtClean="0"/>
              <a:t>9/23/2025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E2C24E-1054-27BB-16A5-20870C34D2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25E045-F42A-3D88-4649-A514ECF365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D09ED-C7F5-4E66-8541-84E0D1470D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6734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977E12-ABE9-5056-5CC7-0FC639CA4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0961DF-747E-02FF-7932-EB01450C17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3088D7-E882-3CE1-AD1F-C942C64875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A3392-340A-4059-9FFC-9C3C1F3955D0}" type="datetimeFigureOut">
              <a:rPr lang="en-US" smtClean="0"/>
              <a:t>9/23/2025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B338FB-6327-D337-C24E-0806800DDA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956722-2F9A-50D6-843E-EE4CB538E3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D09ED-C7F5-4E66-8541-84E0D1470D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4080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8B485-C1F8-F928-7CBD-1D64B5EB1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FCBC96-780B-3245-A147-24C07CD696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749077-E56B-90B9-F19D-DA69116BF5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A3392-340A-4059-9FFC-9C3C1F3955D0}" type="datetimeFigureOut">
              <a:rPr lang="en-US" smtClean="0"/>
              <a:t>9/23/2025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ED4CE6-5517-DD7F-1C28-5755AB1EB2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C8CB33-B836-3166-3064-7D83CA7501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D09ED-C7F5-4E66-8541-84E0D1470D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8977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29272-BCD6-947A-992D-95EB330A9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D0722D-89BE-40C5-7487-ECF9F16621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1BD6F0-6909-3E74-77EC-9A82BFFEB4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423707-9151-9B0E-CAB9-AEABDA4209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A3392-340A-4059-9FFC-9C3C1F3955D0}" type="datetimeFigureOut">
              <a:rPr lang="en-US" smtClean="0"/>
              <a:t>9/23/2025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87AEF0-B4B0-5FDA-03AE-E183B1697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223A90-62D5-72A7-8FE4-923C1A208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D09ED-C7F5-4E66-8541-84E0D1470D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6275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0AD90-E7CD-28C9-56CA-8ADFEA2B6E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396B43-418D-EA7F-454D-7F83C2C7C5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C19140-EF9D-F6CB-B932-8FDBFC03BB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F65D09D-F241-9942-E7D2-5BF75A506C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B1E33A8-4A14-B94A-5A0D-4FB03204D4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DE6ACEF-8F21-9922-4A52-C95578424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A3392-340A-4059-9FFC-9C3C1F3955D0}" type="datetimeFigureOut">
              <a:rPr lang="en-US" smtClean="0"/>
              <a:t>9/23/2025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7FD5F3-EFEA-9213-951F-1416AA3D3F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8B22844-AC1B-969E-6D9B-E90B41CC1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D09ED-C7F5-4E66-8541-84E0D1470D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7018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5E5955-117E-B4D0-108B-EA2C44421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6496215-777E-B1A6-8CDA-132ACCF238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A3392-340A-4059-9FFC-9C3C1F3955D0}" type="datetimeFigureOut">
              <a:rPr lang="en-US" smtClean="0"/>
              <a:t>9/23/2025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BCD7A8-1977-4B05-9893-4F4E7293AE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4AB0B3-EAE6-BDAD-9120-71139BB1A4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D09ED-C7F5-4E66-8541-84E0D1470D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471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B0F2A07-659F-127F-2BBD-BAE7DE43CE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A3392-340A-4059-9FFC-9C3C1F3955D0}" type="datetimeFigureOut">
              <a:rPr lang="en-US" smtClean="0"/>
              <a:t>9/23/2025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3EB4D35-6F5A-53CD-EEB3-2F3037BCDA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F4FF15-F696-181C-449A-27D38A1AD3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D09ED-C7F5-4E66-8541-84E0D1470D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0585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DA1848-E065-A53A-EB15-8AC73D993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ECCF35-E561-C4AF-7CF6-0C1379589C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B4B681-35EB-99CF-B3F5-1083FAB744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6B9937-41BF-7106-B106-EAC7034818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A3392-340A-4059-9FFC-9C3C1F3955D0}" type="datetimeFigureOut">
              <a:rPr lang="en-US" smtClean="0"/>
              <a:t>9/23/2025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161970-FC90-B479-7AFA-AEBB617A89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CD1BF9-C643-1D1B-F9B5-CF3E617F9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D09ED-C7F5-4E66-8541-84E0D1470D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9163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66850D-7F8F-B50F-734F-5D61AEB41F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FCFED6D-52C3-CC64-2973-08F93D404B1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48F8D9-07B7-0B5F-1A2B-E2F2A14079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E6A2C3-7B08-2291-41E5-347C147F2C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A3392-340A-4059-9FFC-9C3C1F3955D0}" type="datetimeFigureOut">
              <a:rPr lang="en-US" smtClean="0"/>
              <a:t>9/23/2025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00DDDE-40BA-88CE-8D59-F0B6ED8B27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E655CB-E365-B5F9-AB88-FCEFAFA12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D09ED-C7F5-4E66-8541-84E0D1470D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5216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B8F3D74-466B-C4A7-AFE8-B2ECC1DA2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45FC05-F731-21E2-86B8-9901301E6B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CC2DF6-A9A8-3E55-A29E-6FAF076B320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53A3392-340A-4059-9FFC-9C3C1F3955D0}" type="datetimeFigureOut">
              <a:rPr lang="en-US" smtClean="0"/>
              <a:t>9/23/2025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053D6D-B179-2ED7-59DD-E1D4ECDB0F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7177DB-A01A-90E4-17C5-6BFF7B79CA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95D09ED-C7F5-4E66-8541-84E0D1470D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9689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84.png"/><Relationship Id="rId7" Type="http://schemas.openxmlformats.org/officeDocument/2006/relationships/image" Target="../media/image88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7.jpeg"/><Relationship Id="rId5" Type="http://schemas.openxmlformats.org/officeDocument/2006/relationships/image" Target="../media/image86.jpeg"/><Relationship Id="rId4" Type="http://schemas.openxmlformats.org/officeDocument/2006/relationships/image" Target="../media/image85.png"/><Relationship Id="rId9" Type="http://schemas.openxmlformats.org/officeDocument/2006/relationships/hyperlink" Target="https://github.com/murphyhjohn/targets-tutorial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7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7C7A92-D85C-2721-B142-90DA7C8467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68359"/>
            <a:ext cx="9144000" cy="2387600"/>
          </a:xfrm>
        </p:spPr>
        <p:txBody>
          <a:bodyPr/>
          <a:lstStyle/>
          <a:p>
            <a:r>
              <a:rPr lang="en-US" dirty="0"/>
              <a:t>BULLSEYE!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2F464C-6908-2AEF-039B-3399B272A0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448033"/>
            <a:ext cx="9144000" cy="2387599"/>
          </a:xfrm>
        </p:spPr>
        <p:txBody>
          <a:bodyPr>
            <a:normAutofit/>
          </a:bodyPr>
          <a:lstStyle/>
          <a:p>
            <a:r>
              <a:rPr lang="en-US" sz="3500" dirty="0"/>
              <a:t>Hit reproducibility with </a:t>
            </a:r>
            <a:r>
              <a:rPr lang="en-US" sz="3500" i="1" dirty="0">
                <a:solidFill>
                  <a:srgbClr val="FF0000"/>
                </a:solidFill>
              </a:rPr>
              <a:t>t a r g e t s </a:t>
            </a:r>
            <a:r>
              <a:rPr lang="en-US" sz="3500" dirty="0"/>
              <a:t>in R</a:t>
            </a:r>
          </a:p>
          <a:p>
            <a:endParaRPr lang="en-US" sz="3500" dirty="0"/>
          </a:p>
          <a:p>
            <a:r>
              <a:rPr lang="en-US" dirty="0"/>
              <a:t>Murphy John</a:t>
            </a:r>
          </a:p>
          <a:p>
            <a:r>
              <a:rPr lang="en-US" dirty="0"/>
              <a:t>2025-09-25</a:t>
            </a:r>
          </a:p>
        </p:txBody>
      </p:sp>
      <p:pic>
        <p:nvPicPr>
          <p:cNvPr id="1026" name="Picture 2" descr="Target Mascot: Everything You Want to Know About Bullseye">
            <a:extLst>
              <a:ext uri="{FF2B5EF4-FFF2-40B4-BE49-F238E27FC236}">
                <a16:creationId xmlns:a16="http://schemas.microsoft.com/office/drawing/2014/main" id="{110FDB0A-92ED-A307-D561-C023F1CBE2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3480" y="4364142"/>
            <a:ext cx="3398549" cy="2266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043766D-8E7D-D632-310E-04F4607E85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4766" y="85826"/>
            <a:ext cx="2700284" cy="3116128"/>
          </a:xfrm>
          <a:prstGeom prst="rect">
            <a:avLst/>
          </a:pr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4BEACDD9-7F3C-E56E-F499-2ECDCC8A8B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971" y="4497020"/>
            <a:ext cx="3398549" cy="1945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0AF67A4-DA05-A5A5-B9E9-E6E560B55EEF}"/>
              </a:ext>
            </a:extLst>
          </p:cNvPr>
          <p:cNvSpPr/>
          <p:nvPr/>
        </p:nvSpPr>
        <p:spPr>
          <a:xfrm>
            <a:off x="519970" y="5415508"/>
            <a:ext cx="3398549" cy="431800"/>
          </a:xfrm>
          <a:prstGeom prst="rect">
            <a:avLst/>
          </a:prstGeom>
          <a:solidFill>
            <a:srgbClr val="736B57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rm(list=ls())</a:t>
            </a:r>
          </a:p>
        </p:txBody>
      </p:sp>
      <p:pic>
        <p:nvPicPr>
          <p:cNvPr id="7" name="Picture 2" descr="Alex From Target meme">
            <a:extLst>
              <a:ext uri="{FF2B5EF4-FFF2-40B4-BE49-F238E27FC236}">
                <a16:creationId xmlns:a16="http://schemas.microsoft.com/office/drawing/2014/main" id="{E37966BD-BAEB-2B1C-5593-CF4EF42B36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550" y="220081"/>
            <a:ext cx="3064685" cy="3064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62786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4418BE-4D11-ECB9-EBC8-1923EE787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i="1" dirty="0">
                <a:solidFill>
                  <a:srgbClr val="FF0000"/>
                </a:solidFill>
              </a:rPr>
              <a:t>t a r g e t s</a:t>
            </a:r>
            <a:r>
              <a:rPr lang="en-US" dirty="0"/>
              <a:t>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BF2B5F-9D69-064F-2B7A-AE0106197D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464552" cy="4237572"/>
          </a:xfrm>
        </p:spPr>
        <p:txBody>
          <a:bodyPr>
            <a:normAutofit/>
          </a:bodyPr>
          <a:lstStyle/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2426776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E409C0-438E-14AD-691E-50330FA403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A1EC5-0EAD-8BE5-CE00-BABD5FEE7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Using </a:t>
            </a:r>
            <a:r>
              <a:rPr lang="en-US" sz="4000" i="1" dirty="0">
                <a:solidFill>
                  <a:srgbClr val="FF0000"/>
                </a:solidFill>
              </a:rPr>
              <a:t>t a r g e t s</a:t>
            </a:r>
            <a:r>
              <a:rPr lang="en-US" sz="4000" dirty="0"/>
              <a:t> with the UGA sapelo2 cluster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9DDBEF-2C48-0BEE-9149-90A7509004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As an example, lets run the diamond pipeline on the cluster:</a:t>
            </a:r>
          </a:p>
          <a:p>
            <a:r>
              <a:rPr lang="en-US" sz="2000" dirty="0"/>
              <a:t>Log into the cluster and change to the scratch/ directory</a:t>
            </a:r>
          </a:p>
          <a:p>
            <a:r>
              <a:rPr lang="en-US" sz="2000" dirty="0"/>
              <a:t>Clone your </a:t>
            </a:r>
            <a:r>
              <a:rPr lang="en-US" sz="2000" dirty="0" err="1"/>
              <a:t>github</a:t>
            </a:r>
            <a:r>
              <a:rPr lang="en-US" sz="2000" dirty="0"/>
              <a:t> project to sapelo2</a:t>
            </a:r>
          </a:p>
          <a:p>
            <a:r>
              <a:rPr lang="en-US" sz="2000" dirty="0"/>
              <a:t>Write your </a:t>
            </a:r>
            <a:r>
              <a:rPr lang="en-US" sz="2000" dirty="0" err="1"/>
              <a:t>slurm</a:t>
            </a:r>
            <a:r>
              <a:rPr lang="en-US" sz="2000" dirty="0"/>
              <a:t> script</a:t>
            </a:r>
          </a:p>
          <a:p>
            <a:r>
              <a:rPr lang="en-US" sz="2000" dirty="0"/>
              <a:t>Submit your job</a:t>
            </a:r>
          </a:p>
          <a:p>
            <a:r>
              <a:rPr lang="en-US" sz="2000" dirty="0"/>
              <a:t>Push back to </a:t>
            </a:r>
            <a:r>
              <a:rPr lang="en-US" sz="2000" dirty="0" err="1"/>
              <a:t>Github</a:t>
            </a:r>
            <a:endParaRPr lang="en-US" sz="2000" dirty="0"/>
          </a:p>
          <a:p>
            <a:r>
              <a:rPr lang="en-US" sz="2000" dirty="0"/>
              <a:t>Check pipeline status</a:t>
            </a:r>
          </a:p>
        </p:txBody>
      </p:sp>
    </p:spTree>
    <p:extLst>
      <p:ext uri="{BB962C8B-B14F-4D97-AF65-F5344CB8AC3E}">
        <p14:creationId xmlns:p14="http://schemas.microsoft.com/office/powerpoint/2010/main" val="121575146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D91F55-F08C-CDA2-4CEB-A754DF2FF7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381918-C9EF-2EC1-B53D-87E9D0972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Using </a:t>
            </a:r>
            <a:r>
              <a:rPr lang="en-US" sz="4000" i="1" dirty="0">
                <a:solidFill>
                  <a:srgbClr val="FF0000"/>
                </a:solidFill>
              </a:rPr>
              <a:t>t a r g e t s</a:t>
            </a:r>
            <a:r>
              <a:rPr lang="en-US" sz="4000" dirty="0"/>
              <a:t> with the UGA sapelo2 cluster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43DE7C-D672-A5B8-46E9-9A3F937D46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As an example, lets run the diamond pipeline on the cluster:</a:t>
            </a:r>
          </a:p>
          <a:p>
            <a:r>
              <a:rPr lang="en-US" sz="2000" dirty="0"/>
              <a:t>Log into the cluster and change to the scratch/ directory</a:t>
            </a:r>
          </a:p>
          <a:p>
            <a:r>
              <a:rPr lang="en-US" sz="2000" dirty="0"/>
              <a:t>Clone your </a:t>
            </a:r>
            <a:r>
              <a:rPr lang="en-US" sz="2000" dirty="0" err="1"/>
              <a:t>github</a:t>
            </a:r>
            <a:r>
              <a:rPr lang="en-US" sz="2000" dirty="0"/>
              <a:t> project to sapelo2</a:t>
            </a:r>
          </a:p>
          <a:p>
            <a:r>
              <a:rPr lang="en-US" sz="2000" dirty="0"/>
              <a:t>Write your </a:t>
            </a:r>
            <a:r>
              <a:rPr lang="en-US" sz="2000" dirty="0" err="1"/>
              <a:t>slurm</a:t>
            </a:r>
            <a:r>
              <a:rPr lang="en-US" sz="2000" dirty="0"/>
              <a:t> script</a:t>
            </a:r>
          </a:p>
          <a:p>
            <a:r>
              <a:rPr lang="en-US" sz="2000" dirty="0"/>
              <a:t>Submit your job</a:t>
            </a:r>
          </a:p>
          <a:p>
            <a:r>
              <a:rPr lang="en-US" sz="2000" dirty="0"/>
              <a:t>Push back to </a:t>
            </a:r>
            <a:r>
              <a:rPr lang="en-US" sz="2000" dirty="0" err="1"/>
              <a:t>Github</a:t>
            </a:r>
            <a:endParaRPr lang="en-US" sz="2000" dirty="0"/>
          </a:p>
          <a:p>
            <a:r>
              <a:rPr lang="en-US" sz="2000" dirty="0"/>
              <a:t>Check pipeline status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0922599-20CD-2BEA-0AAD-158675814A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051" y="3333736"/>
            <a:ext cx="2133898" cy="19052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E1B9886-3F66-276F-6309-410F924F47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5408" y="2461993"/>
            <a:ext cx="3658328" cy="4240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23752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4AEA67-0C40-2A54-E1B9-C6AA065A08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92431-C1D7-0957-D279-1DAE57352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Using </a:t>
            </a:r>
            <a:r>
              <a:rPr lang="en-US" sz="4000" i="1" dirty="0">
                <a:solidFill>
                  <a:srgbClr val="FF0000"/>
                </a:solidFill>
              </a:rPr>
              <a:t>t a r g e t s</a:t>
            </a:r>
            <a:r>
              <a:rPr lang="en-US" sz="4000" dirty="0"/>
              <a:t> with the UGA sapelo2 cluster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F3DA2B-4C4F-D22C-26FB-5569C3571A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As an example, lets run the diamond pipeline on the cluster:</a:t>
            </a:r>
          </a:p>
          <a:p>
            <a:r>
              <a:rPr lang="en-US" sz="2000" dirty="0"/>
              <a:t>Log into the cluster and change to the scratch/ directory</a:t>
            </a:r>
          </a:p>
          <a:p>
            <a:r>
              <a:rPr lang="en-US" sz="2000" dirty="0"/>
              <a:t>Clone your </a:t>
            </a:r>
            <a:r>
              <a:rPr lang="en-US" sz="2000" dirty="0" err="1"/>
              <a:t>github</a:t>
            </a:r>
            <a:r>
              <a:rPr lang="en-US" sz="2000" dirty="0"/>
              <a:t> project to sapelo2</a:t>
            </a:r>
          </a:p>
          <a:p>
            <a:r>
              <a:rPr lang="en-US" sz="2000" dirty="0"/>
              <a:t>Write your </a:t>
            </a:r>
            <a:r>
              <a:rPr lang="en-US" sz="2000" dirty="0" err="1"/>
              <a:t>slurm</a:t>
            </a:r>
            <a:r>
              <a:rPr lang="en-US" sz="2000" dirty="0"/>
              <a:t> script</a:t>
            </a:r>
          </a:p>
          <a:p>
            <a:r>
              <a:rPr lang="en-US" sz="2000" dirty="0"/>
              <a:t>Submit your job</a:t>
            </a:r>
          </a:p>
          <a:p>
            <a:r>
              <a:rPr lang="en-US" sz="2000" dirty="0"/>
              <a:t>Push back to </a:t>
            </a:r>
            <a:r>
              <a:rPr lang="en-US" sz="2000" dirty="0" err="1"/>
              <a:t>Github</a:t>
            </a:r>
            <a:endParaRPr lang="en-US" sz="2000" dirty="0"/>
          </a:p>
          <a:p>
            <a:r>
              <a:rPr lang="en-US" sz="2000" dirty="0"/>
              <a:t>Check pipeline status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76ED83-3BD5-4981-8B1E-ADEDE6B802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051" y="3333736"/>
            <a:ext cx="2133898" cy="19052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61E6AE5-ED5B-B866-AEB5-1421168EB1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5408" y="2461993"/>
            <a:ext cx="3658328" cy="424062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E5FE3BF-BC26-4964-9728-7981F1C33DF5}"/>
              </a:ext>
            </a:extLst>
          </p:cNvPr>
          <p:cNvSpPr txBox="1"/>
          <p:nvPr/>
        </p:nvSpPr>
        <p:spPr>
          <a:xfrm>
            <a:off x="2167881" y="5099745"/>
            <a:ext cx="492909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Algerian" panose="04020705040A02060702" pitchFamily="82" charset="0"/>
              </a:rPr>
              <a:t>What?! Why are the targets outdated???</a:t>
            </a:r>
          </a:p>
        </p:txBody>
      </p:sp>
    </p:spTree>
    <p:extLst>
      <p:ext uri="{BB962C8B-B14F-4D97-AF65-F5344CB8AC3E}">
        <p14:creationId xmlns:p14="http://schemas.microsoft.com/office/powerpoint/2010/main" val="247002911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7CB1E6-9AAA-1368-F83C-C287593458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FB6491-7B67-A20E-75A2-FECBF9231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Using </a:t>
            </a:r>
            <a:r>
              <a:rPr lang="en-US" sz="4000" i="1" dirty="0">
                <a:solidFill>
                  <a:srgbClr val="FF0000"/>
                </a:solidFill>
              </a:rPr>
              <a:t>t a r g e t s</a:t>
            </a:r>
            <a:r>
              <a:rPr lang="en-US" sz="4000" dirty="0"/>
              <a:t> with the UGA sapelo2 cluster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6D13EA-3415-BB12-6191-33D89770B2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From what I can tell…</a:t>
            </a:r>
          </a:p>
        </p:txBody>
      </p:sp>
    </p:spTree>
    <p:extLst>
      <p:ext uri="{BB962C8B-B14F-4D97-AF65-F5344CB8AC3E}">
        <p14:creationId xmlns:p14="http://schemas.microsoft.com/office/powerpoint/2010/main" val="150781120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8FFF23-852C-62A5-922C-5443EE2E17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9A43C-976C-1D2A-9063-4AAE3E68BA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Using </a:t>
            </a:r>
            <a:r>
              <a:rPr lang="en-US" sz="4000" i="1" dirty="0">
                <a:solidFill>
                  <a:srgbClr val="FF0000"/>
                </a:solidFill>
              </a:rPr>
              <a:t>t a r g e t s</a:t>
            </a:r>
            <a:r>
              <a:rPr lang="en-US" sz="4000" dirty="0"/>
              <a:t> with the UGA sapelo2 cluster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F15D93-EB25-41C3-CA44-4F5986A89E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From what I can tell…</a:t>
            </a:r>
          </a:p>
          <a:p>
            <a:r>
              <a:rPr lang="en-US" sz="2000" dirty="0"/>
              <a:t>Even though you might connect to Sapelo2 from your desktop, </a:t>
            </a:r>
            <a:r>
              <a:rPr lang="en-US" sz="2000" i="1" dirty="0">
                <a:solidFill>
                  <a:srgbClr val="FF0000"/>
                </a:solidFill>
              </a:rPr>
              <a:t>t a r g e t s</a:t>
            </a:r>
            <a:r>
              <a:rPr lang="en-US" sz="2000" dirty="0"/>
              <a:t> treats Sapelo2 and your local machine as separate environments, each with its own _targets/ cache</a:t>
            </a:r>
          </a:p>
        </p:txBody>
      </p:sp>
    </p:spTree>
    <p:extLst>
      <p:ext uri="{BB962C8B-B14F-4D97-AF65-F5344CB8AC3E}">
        <p14:creationId xmlns:p14="http://schemas.microsoft.com/office/powerpoint/2010/main" val="114009515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80DE87-D72D-55CC-6877-D7E38F397F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3E1298-109B-F78F-F12A-FFCC490BFB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Using </a:t>
            </a:r>
            <a:r>
              <a:rPr lang="en-US" sz="4000" i="1" dirty="0">
                <a:solidFill>
                  <a:srgbClr val="FF0000"/>
                </a:solidFill>
              </a:rPr>
              <a:t>t a r g e t s</a:t>
            </a:r>
            <a:r>
              <a:rPr lang="en-US" sz="4000" dirty="0"/>
              <a:t> with the UGA sapelo2 cluster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526491-17FD-87C2-E157-E4B6441664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From what I can tell…</a:t>
            </a:r>
          </a:p>
          <a:p>
            <a:r>
              <a:rPr lang="en-US" sz="2000" dirty="0"/>
              <a:t>Even though you might connect to Sapelo2 from your desktop, </a:t>
            </a:r>
            <a:r>
              <a:rPr lang="en-US" sz="2000" i="1" dirty="0">
                <a:solidFill>
                  <a:srgbClr val="FF0000"/>
                </a:solidFill>
              </a:rPr>
              <a:t>t a r g e t s</a:t>
            </a:r>
            <a:r>
              <a:rPr lang="en-US" sz="2000" dirty="0"/>
              <a:t> treats Sapelo2 and your local machine as separate environments, each with its own _targets/ cache</a:t>
            </a:r>
          </a:p>
          <a:p>
            <a:r>
              <a:rPr lang="en-US" sz="2000" dirty="0"/>
              <a:t>Basically, only use Sapelo2 to run the </a:t>
            </a:r>
            <a:r>
              <a:rPr lang="en-US" sz="2000" i="1" dirty="0">
                <a:solidFill>
                  <a:srgbClr val="FF0000"/>
                </a:solidFill>
              </a:rPr>
              <a:t>t a r g e t s</a:t>
            </a:r>
            <a:r>
              <a:rPr lang="en-US" sz="2000" dirty="0"/>
              <a:t> pipeline when you have computationally expensive or large models (which you probably would do anyways).</a:t>
            </a:r>
          </a:p>
        </p:txBody>
      </p:sp>
    </p:spTree>
    <p:extLst>
      <p:ext uri="{BB962C8B-B14F-4D97-AF65-F5344CB8AC3E}">
        <p14:creationId xmlns:p14="http://schemas.microsoft.com/office/powerpoint/2010/main" val="130183797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2B0034-AE83-6EC6-89A7-92D39E909C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9324D1-AAC8-E8B9-DEAE-51846034B0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Using </a:t>
            </a:r>
            <a:r>
              <a:rPr lang="en-US" sz="4000" i="1" dirty="0">
                <a:solidFill>
                  <a:srgbClr val="FF0000"/>
                </a:solidFill>
              </a:rPr>
              <a:t>t a r g e t s</a:t>
            </a:r>
            <a:r>
              <a:rPr lang="en-US" sz="4000" dirty="0"/>
              <a:t> with the UGA sapelo2 cluster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E623C9-0E6C-3DF8-2E77-54E141AA8E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From what I can tell…</a:t>
            </a:r>
          </a:p>
          <a:p>
            <a:r>
              <a:rPr lang="en-US" sz="2000" dirty="0"/>
              <a:t>Even though you might connect to Sapelo2 from your desktop, </a:t>
            </a:r>
            <a:r>
              <a:rPr lang="en-US" sz="2000" i="1" dirty="0">
                <a:solidFill>
                  <a:srgbClr val="FF0000"/>
                </a:solidFill>
              </a:rPr>
              <a:t>t a r g e t s</a:t>
            </a:r>
            <a:r>
              <a:rPr lang="en-US" sz="2000" dirty="0"/>
              <a:t> treats Sapelo2 and your local machine as separate environments, each with its own _targets/ cache</a:t>
            </a:r>
          </a:p>
          <a:p>
            <a:r>
              <a:rPr lang="en-US" sz="2000" dirty="0"/>
              <a:t>Basically, only use Sapelo2 to run the </a:t>
            </a:r>
            <a:r>
              <a:rPr lang="en-US" sz="2000" i="1" dirty="0">
                <a:solidFill>
                  <a:srgbClr val="FF0000"/>
                </a:solidFill>
              </a:rPr>
              <a:t>t a r g e t s</a:t>
            </a:r>
            <a:r>
              <a:rPr lang="en-US" sz="2000" dirty="0"/>
              <a:t> pipeline when you have computationally expensive or large models (which you probably would do anyways).</a:t>
            </a:r>
          </a:p>
          <a:p>
            <a:r>
              <a:rPr lang="en-US" sz="2000" dirty="0"/>
              <a:t>(Unfortunately) it’s all-or-nothing: if you need to run one part of the pipeline on the cluster, it seems like you need to run the entire pipeline there.</a:t>
            </a:r>
          </a:p>
        </p:txBody>
      </p:sp>
    </p:spTree>
    <p:extLst>
      <p:ext uri="{BB962C8B-B14F-4D97-AF65-F5344CB8AC3E}">
        <p14:creationId xmlns:p14="http://schemas.microsoft.com/office/powerpoint/2010/main" val="53130442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879C65-6AD8-787A-93E6-90E24EF2E6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F841E9-7C1D-C865-6BB3-09A082832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Using </a:t>
            </a:r>
            <a:r>
              <a:rPr lang="en-US" sz="4000" i="1" dirty="0">
                <a:solidFill>
                  <a:srgbClr val="FF0000"/>
                </a:solidFill>
              </a:rPr>
              <a:t>t a r g e t s</a:t>
            </a:r>
            <a:r>
              <a:rPr lang="en-US" sz="4000" dirty="0"/>
              <a:t> with the UGA sapelo2 cluster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7D1B1E-0DA4-ABFC-A40F-64104DFCAE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From what I can tell…</a:t>
            </a:r>
          </a:p>
          <a:p>
            <a:r>
              <a:rPr lang="en-US" sz="2000" dirty="0"/>
              <a:t>Even though you might connect to Sapelo2 from your desktop, </a:t>
            </a:r>
            <a:r>
              <a:rPr lang="en-US" sz="2000" i="1" dirty="0">
                <a:solidFill>
                  <a:srgbClr val="FF0000"/>
                </a:solidFill>
              </a:rPr>
              <a:t>t a r g e t s</a:t>
            </a:r>
            <a:r>
              <a:rPr lang="en-US" sz="2000" dirty="0"/>
              <a:t> treats Sapelo2 and your local machine as separate environments, each with its own _targets/ cache</a:t>
            </a:r>
          </a:p>
          <a:p>
            <a:r>
              <a:rPr lang="en-US" sz="2000" dirty="0"/>
              <a:t>Basically, only use Sapelo2 to run the </a:t>
            </a:r>
            <a:r>
              <a:rPr lang="en-US" sz="2000" i="1" dirty="0">
                <a:solidFill>
                  <a:srgbClr val="FF0000"/>
                </a:solidFill>
              </a:rPr>
              <a:t>t a r g e t s</a:t>
            </a:r>
            <a:r>
              <a:rPr lang="en-US" sz="2000" dirty="0"/>
              <a:t> pipeline when you have computationally expensive or large models (which you probably would do anyways).</a:t>
            </a:r>
          </a:p>
          <a:p>
            <a:r>
              <a:rPr lang="en-US" sz="2000" dirty="0"/>
              <a:t>(Unfortunately) it’s all-or-nothing: if you need to run one part of the pipeline on the cluster, it seems like you need to run the entire pipeline there.</a:t>
            </a:r>
          </a:p>
          <a:p>
            <a:r>
              <a:rPr lang="en-US" sz="2000" dirty="0"/>
              <a:t>Fortunately, the brilliant </a:t>
            </a:r>
            <a:r>
              <a:rPr lang="en-US" sz="2000" i="1" dirty="0">
                <a:solidFill>
                  <a:srgbClr val="FF0000"/>
                </a:solidFill>
              </a:rPr>
              <a:t>t a r g e t s</a:t>
            </a:r>
            <a:r>
              <a:rPr lang="en-US" sz="2000" dirty="0"/>
              <a:t> automated workflow basically forces this anyway!</a:t>
            </a:r>
          </a:p>
        </p:txBody>
      </p:sp>
    </p:spTree>
    <p:extLst>
      <p:ext uri="{BB962C8B-B14F-4D97-AF65-F5344CB8AC3E}">
        <p14:creationId xmlns:p14="http://schemas.microsoft.com/office/powerpoint/2010/main" val="2372104193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E91F35-5EFD-7B72-EFC4-3835AC2728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5F16E-5DD2-8FFA-7101-4C4458F5F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Using </a:t>
            </a:r>
            <a:r>
              <a:rPr lang="en-US" sz="4000" i="1" dirty="0">
                <a:solidFill>
                  <a:srgbClr val="FF0000"/>
                </a:solidFill>
              </a:rPr>
              <a:t>t a r g e t s</a:t>
            </a:r>
            <a:r>
              <a:rPr lang="en-US" sz="4000" dirty="0"/>
              <a:t> with the UGA sapelo2 cluster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C45E4C-0F83-3A71-1722-A53486C115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From what I can tell…</a:t>
            </a:r>
          </a:p>
          <a:p>
            <a:r>
              <a:rPr lang="en-US" sz="2000" dirty="0"/>
              <a:t>Even though you might connect to Sapelo2 from your desktop, </a:t>
            </a:r>
            <a:r>
              <a:rPr lang="en-US" sz="2000" i="1" dirty="0">
                <a:solidFill>
                  <a:srgbClr val="FF0000"/>
                </a:solidFill>
              </a:rPr>
              <a:t>t a r g e t s</a:t>
            </a:r>
            <a:r>
              <a:rPr lang="en-US" sz="2000" dirty="0"/>
              <a:t> treats Sapelo2 and your local machine as separate environments, each with its own _targets/ cache</a:t>
            </a:r>
          </a:p>
          <a:p>
            <a:r>
              <a:rPr lang="en-US" sz="2000" dirty="0"/>
              <a:t>Basically, only use Sapelo2 to run the </a:t>
            </a:r>
            <a:r>
              <a:rPr lang="en-US" sz="2000" i="1" dirty="0">
                <a:solidFill>
                  <a:srgbClr val="FF0000"/>
                </a:solidFill>
              </a:rPr>
              <a:t>t a r g e t s</a:t>
            </a:r>
            <a:r>
              <a:rPr lang="en-US" sz="2000" dirty="0"/>
              <a:t> pipeline when you have computationally expensive or large models (which you probably would do anyways).</a:t>
            </a:r>
          </a:p>
          <a:p>
            <a:r>
              <a:rPr lang="en-US" sz="2000" dirty="0"/>
              <a:t>(Unfortunately) it’s all-or-nothing: if you need to run one part of the pipeline on the cluster, it seems like you need to run the entire pipeline there.</a:t>
            </a:r>
          </a:p>
          <a:p>
            <a:r>
              <a:rPr lang="en-US" sz="2000" dirty="0"/>
              <a:t>Fortunately, the brilliant </a:t>
            </a:r>
            <a:r>
              <a:rPr lang="en-US" sz="2000" i="1" dirty="0">
                <a:solidFill>
                  <a:srgbClr val="FF0000"/>
                </a:solidFill>
              </a:rPr>
              <a:t>t a r g e t s</a:t>
            </a:r>
            <a:r>
              <a:rPr lang="en-US" sz="2000" dirty="0"/>
              <a:t> automated workflow basically forces this anyway!</a:t>
            </a:r>
          </a:p>
          <a:p>
            <a:r>
              <a:rPr lang="en-US" sz="2000" dirty="0"/>
              <a:t>In theory, you could transfer the _targets/ cache across devices to explore model results, but for large models the files are too big to move easily and doing so via </a:t>
            </a:r>
            <a:r>
              <a:rPr lang="en-US" sz="2000" dirty="0" err="1"/>
              <a:t>github</a:t>
            </a:r>
            <a:r>
              <a:rPr lang="en-US" sz="2000" dirty="0"/>
              <a:t> will probably just set flames to Miller Hall🔥</a:t>
            </a:r>
          </a:p>
        </p:txBody>
      </p:sp>
    </p:spTree>
    <p:extLst>
      <p:ext uri="{BB962C8B-B14F-4D97-AF65-F5344CB8AC3E}">
        <p14:creationId xmlns:p14="http://schemas.microsoft.com/office/powerpoint/2010/main" val="172164995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1BE3F1-805F-FE4E-2032-8C10484BC4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8512" y="552638"/>
            <a:ext cx="10515600" cy="959739"/>
          </a:xfrm>
        </p:spPr>
        <p:txBody>
          <a:bodyPr/>
          <a:lstStyle/>
          <a:p>
            <a:pPr algn="ctr"/>
            <a:r>
              <a:rPr lang="en-US" dirty="0"/>
              <a:t>Congratulations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0E4C88-4483-F304-DB00-A75AAE46CC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48512" y="1438474"/>
            <a:ext cx="10515600" cy="1500187"/>
          </a:xfrm>
        </p:spPr>
        <p:txBody>
          <a:bodyPr/>
          <a:lstStyle/>
          <a:p>
            <a:pPr algn="ctr"/>
            <a:r>
              <a:rPr lang="en-US" dirty="0"/>
              <a:t>You now know how to code using </a:t>
            </a:r>
            <a:r>
              <a:rPr lang="en-US" i="1" dirty="0">
                <a:solidFill>
                  <a:srgbClr val="FF0000"/>
                </a:solidFill>
              </a:rPr>
              <a:t>t a r g e t s</a:t>
            </a:r>
            <a:r>
              <a:rPr lang="en-US" dirty="0"/>
              <a:t> 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21AE596-BA89-7D78-A370-8769639769FE}"/>
              </a:ext>
            </a:extLst>
          </p:cNvPr>
          <p:cNvGrpSpPr/>
          <p:nvPr/>
        </p:nvGrpSpPr>
        <p:grpSpPr>
          <a:xfrm>
            <a:off x="3710559" y="2188567"/>
            <a:ext cx="4770882" cy="4000033"/>
            <a:chOff x="3733038" y="2373335"/>
            <a:chExt cx="5036058" cy="4348734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57A8C5FC-F418-06CE-1240-7940EC265B59}"/>
                </a:ext>
              </a:extLst>
            </p:cNvPr>
            <p:cNvGrpSpPr/>
            <p:nvPr/>
          </p:nvGrpSpPr>
          <p:grpSpPr>
            <a:xfrm>
              <a:off x="3733038" y="2373335"/>
              <a:ext cx="4725924" cy="4348734"/>
              <a:chOff x="2762250" y="95250"/>
              <a:chExt cx="6667500" cy="6667500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B6A554C8-E1AA-9A47-41A7-DA237660F0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762250" y="95250"/>
                <a:ext cx="6667500" cy="6667500"/>
              </a:xfrm>
              <a:prstGeom prst="rect">
                <a:avLst/>
              </a:prstGeom>
            </p:spPr>
          </p:pic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62861D5C-8CBC-1DB0-4218-3D2A53C7FE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629812" y="1508252"/>
                <a:ext cx="2372056" cy="457264"/>
              </a:xfrm>
              <a:prstGeom prst="rect">
                <a:avLst/>
              </a:prstGeom>
            </p:spPr>
          </p:pic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80D3757D-FC64-4D4C-8772-D1D95BB458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456490" y="1622569"/>
                <a:ext cx="266737" cy="342947"/>
              </a:xfrm>
              <a:prstGeom prst="rect">
                <a:avLst/>
              </a:prstGeom>
            </p:spPr>
          </p:pic>
        </p:grpSp>
        <p:pic>
          <p:nvPicPr>
            <p:cNvPr id="2050" name="Picture 2" descr="Colorful cartoon lightning symbol Royalty Free Vector Image">
              <a:extLst>
                <a:ext uri="{FF2B5EF4-FFF2-40B4-BE49-F238E27FC236}">
                  <a16:creationId xmlns:a16="http://schemas.microsoft.com/office/drawing/2014/main" id="{C428F169-F54E-9436-DB05-946CCA1F2E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948567">
              <a:off x="4981280" y="4534129"/>
              <a:ext cx="503767" cy="7772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 descr="Happy Computer Vector Art, Icons, and Graphics for Free Download">
              <a:extLst>
                <a:ext uri="{FF2B5EF4-FFF2-40B4-BE49-F238E27FC236}">
                  <a16:creationId xmlns:a16="http://schemas.microsoft.com/office/drawing/2014/main" id="{3B6CEF1D-94D7-7D5B-6BD0-97FC4AEC79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44120" y="4463235"/>
              <a:ext cx="943134" cy="9431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39FE9876-3691-5E7F-94E4-3630B3B23B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419902">
              <a:off x="6540891" y="4941861"/>
              <a:ext cx="863043" cy="4315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AA88CEE9-1D71-8834-9FAC-219FCC1BB2A8}"/>
                </a:ext>
              </a:extLst>
            </p:cNvPr>
            <p:cNvSpPr/>
            <p:nvPr/>
          </p:nvSpPr>
          <p:spPr>
            <a:xfrm>
              <a:off x="5638891" y="2419899"/>
              <a:ext cx="150876" cy="3039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e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4080F9B-C0A1-1C83-DDFF-3CAFB10C269E}"/>
                </a:ext>
              </a:extLst>
            </p:cNvPr>
            <p:cNvSpPr/>
            <p:nvPr/>
          </p:nvSpPr>
          <p:spPr>
            <a:xfrm>
              <a:off x="7749974" y="2466312"/>
              <a:ext cx="1019122" cy="3039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was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39BB374A-C9AD-DEC2-301C-7E65412756BB}"/>
                </a:ext>
              </a:extLst>
            </p:cNvPr>
            <p:cNvSpPr/>
            <p:nvPr/>
          </p:nvSpPr>
          <p:spPr>
            <a:xfrm>
              <a:off x="7715687" y="2863244"/>
              <a:ext cx="1053409" cy="30395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000" dirty="0">
                  <a:solidFill>
                    <a:schemeClr val="tx1"/>
                  </a:solidFill>
                </a:rPr>
                <a:t>started</a:t>
              </a:r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26F0D45A-776C-D3A0-FB0B-431FB99DC24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 rot="20405242">
              <a:off x="4027701" y="4478400"/>
              <a:ext cx="995110" cy="1148357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E7C7C5C6-4AA7-64D8-B246-2EA7A7C43763}"/>
              </a:ext>
            </a:extLst>
          </p:cNvPr>
          <p:cNvSpPr txBox="1"/>
          <p:nvPr/>
        </p:nvSpPr>
        <p:spPr>
          <a:xfrm>
            <a:off x="7572704" y="6147778"/>
            <a:ext cx="45644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/>
              <a:t>Slides and code available on my GitHub</a:t>
            </a:r>
            <a:endParaRPr lang="en-US" sz="1600" dirty="0">
              <a:hlinkClick r:id="rId9"/>
            </a:endParaRPr>
          </a:p>
          <a:p>
            <a:pPr algn="r"/>
            <a:r>
              <a:rPr lang="en-US" sz="1600" dirty="0">
                <a:hlinkClick r:id="rId9"/>
              </a:rPr>
              <a:t>https://github.com/murphyhjohn/targets-tutorial</a:t>
            </a:r>
            <a:r>
              <a:rPr lang="en-US" sz="1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788537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BE47BA-415F-DD11-6A2A-567E890F02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6EE67-97D4-47EC-D308-864D6A9D6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i="1" dirty="0">
                <a:solidFill>
                  <a:srgbClr val="FF0000"/>
                </a:solidFill>
              </a:rPr>
              <a:t>t a r g e t s</a:t>
            </a:r>
            <a:r>
              <a:rPr lang="en-US" dirty="0"/>
              <a:t>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EB53FF-4716-659D-3BF8-BE0B088155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464552" cy="4237572"/>
          </a:xfrm>
        </p:spPr>
        <p:txBody>
          <a:bodyPr>
            <a:normAutofit/>
          </a:bodyPr>
          <a:lstStyle/>
          <a:p>
            <a:r>
              <a:rPr lang="en-US" sz="2400" dirty="0"/>
              <a:t>targets is an R package that organizes and tracks all components of an analytical pipeline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9B3219-C7A1-5470-7D0C-03EBB665C4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0144" y="1825624"/>
            <a:ext cx="4059145" cy="4102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9447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74D1B7-1626-7127-4BB9-E84CA4DF15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3BEC2-08D8-AC26-3772-9EB24B411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i="1" dirty="0">
                <a:solidFill>
                  <a:srgbClr val="FF0000"/>
                </a:solidFill>
              </a:rPr>
              <a:t>t a r g e t s</a:t>
            </a:r>
            <a:r>
              <a:rPr lang="en-US" dirty="0"/>
              <a:t>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CDD30-18C6-8418-DEA1-0D150E08B3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464552" cy="4237572"/>
          </a:xfrm>
        </p:spPr>
        <p:txBody>
          <a:bodyPr>
            <a:normAutofit/>
          </a:bodyPr>
          <a:lstStyle/>
          <a:p>
            <a:r>
              <a:rPr lang="en-US" sz="2400" dirty="0"/>
              <a:t>targets is an R package that organizes and tracks all components of an analytical pipeline</a:t>
            </a:r>
          </a:p>
          <a:p>
            <a:r>
              <a:rPr lang="en-US" sz="2400" dirty="0"/>
              <a:t>Monitors code and outputs for changes so results stay current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74D52E-A752-4741-7C86-3DF7DB9E93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0144" y="1825624"/>
            <a:ext cx="4059145" cy="4102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9040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C1C1C4-B45E-D897-134C-6FD5D5FA3A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49E7B4-E14A-BFC1-8238-0F7CA48FE1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i="1" dirty="0">
                <a:solidFill>
                  <a:srgbClr val="FF0000"/>
                </a:solidFill>
              </a:rPr>
              <a:t>t a r g e t s</a:t>
            </a:r>
            <a:r>
              <a:rPr lang="en-US" dirty="0"/>
              <a:t>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E1D8AD-1A3A-53A2-A873-2902564637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464552" cy="4237572"/>
          </a:xfrm>
        </p:spPr>
        <p:txBody>
          <a:bodyPr>
            <a:normAutofit/>
          </a:bodyPr>
          <a:lstStyle/>
          <a:p>
            <a:r>
              <a:rPr lang="en-US" sz="2400" dirty="0"/>
              <a:t>targets is an R package that organizes and tracks all components of an analytical pipeline</a:t>
            </a:r>
          </a:p>
          <a:p>
            <a:r>
              <a:rPr lang="en-US" sz="2400" dirty="0"/>
              <a:t>Monitors code and outputs for changes so results stay current </a:t>
            </a:r>
          </a:p>
          <a:p>
            <a:r>
              <a:rPr lang="en-US" sz="2400" dirty="0"/>
              <a:t>Re-runs only modified steps and their downstream dependencies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127106-8FC9-A33B-F3B3-68D00539AF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0144" y="1825624"/>
            <a:ext cx="4059145" cy="4102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9323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2C2041-21E9-52C2-885C-D8C25B05FB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7033F-82AC-F559-09CD-17D54C5047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i="1" dirty="0">
                <a:solidFill>
                  <a:srgbClr val="FF0000"/>
                </a:solidFill>
              </a:rPr>
              <a:t>t a r g e t s</a:t>
            </a:r>
            <a:r>
              <a:rPr lang="en-US" dirty="0"/>
              <a:t>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260BF1-7737-3DC6-69AA-475257E9D6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464552" cy="4237572"/>
          </a:xfrm>
        </p:spPr>
        <p:txBody>
          <a:bodyPr>
            <a:normAutofit/>
          </a:bodyPr>
          <a:lstStyle/>
          <a:p>
            <a:r>
              <a:rPr lang="en-US" sz="2400" dirty="0"/>
              <a:t>targets is an R package that organizes and tracks all components of an analytical pipeline</a:t>
            </a:r>
          </a:p>
          <a:p>
            <a:r>
              <a:rPr lang="en-US" sz="2400" dirty="0"/>
              <a:t>Monitors code and outputs for changes so results stay current </a:t>
            </a:r>
          </a:p>
          <a:p>
            <a:r>
              <a:rPr lang="en-US" sz="2400" dirty="0"/>
              <a:t>Re-runs only modified steps and their downstream dependencies </a:t>
            </a:r>
          </a:p>
          <a:p>
            <a:r>
              <a:rPr lang="en-US" sz="2400" dirty="0"/>
              <a:t>Flags steps with pending changes so you know exactly where to work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424A70-2206-3B61-24A0-E405472C5C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0144" y="1825624"/>
            <a:ext cx="4059145" cy="4102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9984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E2A6D6-06AB-5A25-0CFE-60D9230A96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DD199-5A7A-6583-FE3D-43943190C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i="1" dirty="0">
                <a:solidFill>
                  <a:srgbClr val="FF0000"/>
                </a:solidFill>
              </a:rPr>
              <a:t>t a r g e t s</a:t>
            </a:r>
            <a:r>
              <a:rPr lang="en-US" dirty="0"/>
              <a:t>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598B30-8B51-5192-5E9A-A40D4BC90E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464552" cy="4237572"/>
          </a:xfrm>
        </p:spPr>
        <p:txBody>
          <a:bodyPr>
            <a:normAutofit/>
          </a:bodyPr>
          <a:lstStyle/>
          <a:p>
            <a:r>
              <a:rPr lang="en-US" sz="2400" dirty="0"/>
              <a:t>targets is an R package that organizes and tracks all components of an analytical pipeline</a:t>
            </a:r>
          </a:p>
          <a:p>
            <a:r>
              <a:rPr lang="en-US" sz="2400" dirty="0"/>
              <a:t>Monitors code and outputs for changes so results stay current </a:t>
            </a:r>
          </a:p>
          <a:p>
            <a:r>
              <a:rPr lang="en-US" sz="2400" dirty="0"/>
              <a:t>Re-runs only modified steps and their downstream dependencies </a:t>
            </a:r>
          </a:p>
          <a:p>
            <a:r>
              <a:rPr lang="en-US" sz="2400" dirty="0"/>
              <a:t>Flags steps with pending changes so you know exactly where to work</a:t>
            </a:r>
          </a:p>
          <a:p>
            <a:r>
              <a:rPr lang="en-US" sz="2400" dirty="0"/>
              <a:t>An organized workflow is an efficient and reproducible workflow!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F3E190-387A-CB5D-7C6F-4C7E55BB34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0144" y="1825624"/>
            <a:ext cx="4059145" cy="4102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0939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604027-C81B-A32D-BD9D-488B8B0AE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Things I love about </a:t>
            </a:r>
            <a:r>
              <a:rPr lang="en-US" i="1" dirty="0">
                <a:solidFill>
                  <a:srgbClr val="FF0000"/>
                </a:solidFill>
              </a:rPr>
              <a:t>t a r g e t s</a:t>
            </a:r>
            <a:r>
              <a:rPr lang="en-US" dirty="0">
                <a:solidFill>
                  <a:srgbClr val="FF0000"/>
                </a:solidFill>
              </a:rPr>
              <a:t>😍</a:t>
            </a:r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2DB554-EE31-A6F4-9453-96F4D9CF7F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969957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603B3A-81F3-E194-CEBB-262A6DB259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ECB1AF-ED63-3E05-1963-A1FEBD7ED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Things I love about </a:t>
            </a:r>
            <a:r>
              <a:rPr lang="en-US" i="1" dirty="0">
                <a:solidFill>
                  <a:srgbClr val="FF0000"/>
                </a:solidFill>
              </a:rPr>
              <a:t>t a r g e t s</a:t>
            </a:r>
            <a:r>
              <a:rPr lang="en-US" dirty="0">
                <a:solidFill>
                  <a:srgbClr val="FF0000"/>
                </a:solidFill>
              </a:rPr>
              <a:t>😍</a:t>
            </a:r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CAF90E-CD5E-08DA-6C4A-7C05146BB7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sz="2400" dirty="0"/>
              <a:t>Functional coding!!! </a:t>
            </a:r>
          </a:p>
          <a:p>
            <a:pPr lvl="1"/>
            <a:r>
              <a:rPr lang="en-US" sz="2000" dirty="0"/>
              <a:t>Feels weird at first, but it’s SO efficient</a:t>
            </a:r>
          </a:p>
        </p:txBody>
      </p:sp>
    </p:spTree>
    <p:extLst>
      <p:ext uri="{BB962C8B-B14F-4D97-AF65-F5344CB8AC3E}">
        <p14:creationId xmlns:p14="http://schemas.microsoft.com/office/powerpoint/2010/main" val="952167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FB67D6-C8E2-5BE5-FC71-7E9D22CFD2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0546AC-F4CF-C3D9-015D-7A078724D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Things I love about </a:t>
            </a:r>
            <a:r>
              <a:rPr lang="en-US" i="1" dirty="0">
                <a:solidFill>
                  <a:srgbClr val="FF0000"/>
                </a:solidFill>
              </a:rPr>
              <a:t>t a r g e t s</a:t>
            </a:r>
            <a:r>
              <a:rPr lang="en-US" dirty="0">
                <a:solidFill>
                  <a:srgbClr val="FF0000"/>
                </a:solidFill>
              </a:rPr>
              <a:t>😍</a:t>
            </a:r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7B11F9-BF36-B43A-53CD-A68A463B1D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sz="2400" dirty="0"/>
              <a:t>Functional coding!!! </a:t>
            </a:r>
          </a:p>
          <a:p>
            <a:pPr lvl="1"/>
            <a:r>
              <a:rPr lang="en-US" sz="2000" dirty="0"/>
              <a:t>Feels weird at first, but it’s SO efficient</a:t>
            </a:r>
          </a:p>
          <a:p>
            <a:r>
              <a:rPr lang="en-US" sz="2400" dirty="0"/>
              <a:t>Everything gets saved (and updated) automatically in the “_targets/” folder, so you don’t end up with a million random files floating around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340A98-B072-5F4F-5B4E-162B811D88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9293" y="3429000"/>
            <a:ext cx="5053414" cy="3328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8632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C71040-4EF2-7ECB-69E2-734E2B8014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7ADE68-75B5-B1C1-F735-8ABCF3643C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Things I love about </a:t>
            </a:r>
            <a:r>
              <a:rPr lang="en-US" i="1" dirty="0">
                <a:solidFill>
                  <a:srgbClr val="FF0000"/>
                </a:solidFill>
              </a:rPr>
              <a:t>t a r g e t s</a:t>
            </a:r>
            <a:r>
              <a:rPr lang="en-US" dirty="0">
                <a:solidFill>
                  <a:srgbClr val="FF0000"/>
                </a:solidFill>
              </a:rPr>
              <a:t>😍</a:t>
            </a:r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E2B9A4-B603-C9CB-82EA-BD77EB316F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sz="2400" dirty="0"/>
              <a:t>Functional coding!!! </a:t>
            </a:r>
          </a:p>
          <a:p>
            <a:pPr lvl="1"/>
            <a:r>
              <a:rPr lang="en-US" sz="2000" dirty="0"/>
              <a:t>Feels weird at first, but it’s SO efficient</a:t>
            </a:r>
          </a:p>
          <a:p>
            <a:r>
              <a:rPr lang="en-US" sz="2400" dirty="0"/>
              <a:t>Everything gets saved (and updated) automatically in the “_targets/” folder, so you don’t end up with a million random files floating around</a:t>
            </a:r>
          </a:p>
          <a:p>
            <a:r>
              <a:rPr lang="en-US" sz="2400" dirty="0"/>
              <a:t>Having one “master” file with all your targets makes the whole workflow way more organized and easier to follow</a:t>
            </a:r>
          </a:p>
        </p:txBody>
      </p:sp>
    </p:spTree>
    <p:extLst>
      <p:ext uri="{BB962C8B-B14F-4D97-AF65-F5344CB8AC3E}">
        <p14:creationId xmlns:p14="http://schemas.microsoft.com/office/powerpoint/2010/main" val="14027570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20F075-C934-9840-825A-B157B39103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24E85D-DCB6-886B-1EF7-CEEF14366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Chronic Sisyphean coding loop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2DD2E62-311A-9B50-BE7D-95B413D5C95D}"/>
              </a:ext>
            </a:extLst>
          </p:cNvPr>
          <p:cNvGrpSpPr/>
          <p:nvPr/>
        </p:nvGrpSpPr>
        <p:grpSpPr>
          <a:xfrm>
            <a:off x="8129016" y="463483"/>
            <a:ext cx="3693754" cy="6179233"/>
            <a:chOff x="8119872" y="450302"/>
            <a:chExt cx="3693754" cy="6179233"/>
          </a:xfrm>
        </p:grpSpPr>
        <p:pic>
          <p:nvPicPr>
            <p:cNvPr id="1026" name="Picture 2" descr="You are NOT Sisyphus – Encouraging Press">
              <a:extLst>
                <a:ext uri="{FF2B5EF4-FFF2-40B4-BE49-F238E27FC236}">
                  <a16:creationId xmlns:a16="http://schemas.microsoft.com/office/drawing/2014/main" id="{F1B94BB4-B417-3956-D5C5-AEEBA0502A8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552"/>
            <a:stretch>
              <a:fillRect/>
            </a:stretch>
          </p:blipFill>
          <p:spPr bwMode="auto">
            <a:xfrm>
              <a:off x="8119872" y="450302"/>
              <a:ext cx="3693754" cy="61792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91258C3-6CEF-5016-4CB8-C3A63E4D269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567" t="38737" r="41487" b="29017"/>
            <a:stretch>
              <a:fillRect/>
            </a:stretch>
          </p:blipFill>
          <p:spPr>
            <a:xfrm>
              <a:off x="8528684" y="3498115"/>
              <a:ext cx="588969" cy="668287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2B27C76B-83C4-D731-EDCA-4261C921D9D5}"/>
              </a:ext>
            </a:extLst>
          </p:cNvPr>
          <p:cNvSpPr txBox="1"/>
          <p:nvPr/>
        </p:nvSpPr>
        <p:spPr>
          <a:xfrm>
            <a:off x="173736" y="6365717"/>
            <a:ext cx="40142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Analogy by Will Landau, </a:t>
            </a:r>
            <a:r>
              <a:rPr lang="pt-BR" sz="1200" dirty="0">
                <a:solidFill>
                  <a:srgbClr val="FF0000"/>
                </a:solidFill>
              </a:rPr>
              <a:t>t a r g e t s </a:t>
            </a:r>
            <a:r>
              <a:rPr lang="pt-BR" sz="1200" dirty="0"/>
              <a:t>developer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1752995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2603BF-1950-0771-BECC-560BBFFC38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9C0B2-D11B-A6A3-7C6B-EB83ECB3B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Things I love about </a:t>
            </a:r>
            <a:r>
              <a:rPr lang="en-US" i="1" dirty="0">
                <a:solidFill>
                  <a:srgbClr val="FF0000"/>
                </a:solidFill>
              </a:rPr>
              <a:t>t a r g e t s</a:t>
            </a:r>
            <a:r>
              <a:rPr lang="en-US" dirty="0">
                <a:solidFill>
                  <a:srgbClr val="FF0000"/>
                </a:solidFill>
              </a:rPr>
              <a:t>😍</a:t>
            </a:r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6AEE14-5A5B-5E28-9DEB-0B96D6ED82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sz="2400" dirty="0"/>
              <a:t>Functional coding!!! </a:t>
            </a:r>
          </a:p>
          <a:p>
            <a:pPr lvl="1"/>
            <a:r>
              <a:rPr lang="en-US" sz="2000" dirty="0"/>
              <a:t>Feels weird at first, but it’s SO efficient</a:t>
            </a:r>
          </a:p>
          <a:p>
            <a:r>
              <a:rPr lang="en-US" sz="2400" dirty="0"/>
              <a:t>Everything gets saved (and updated) automatically in the “_targets/” folder, so you don’t end up with a million random files floating around</a:t>
            </a:r>
          </a:p>
          <a:p>
            <a:r>
              <a:rPr lang="en-US" sz="2400" dirty="0"/>
              <a:t>Having one “master” file with all your targets makes the whole workflow way more organized and easier to follow</a:t>
            </a:r>
          </a:p>
          <a:p>
            <a:r>
              <a:rPr lang="en-US" sz="2400" dirty="0"/>
              <a:t>Targets has parallel processing built in, so things run faster, and you don’t have to mess with setting it up yourself</a:t>
            </a:r>
          </a:p>
        </p:txBody>
      </p:sp>
    </p:spTree>
    <p:extLst>
      <p:ext uri="{BB962C8B-B14F-4D97-AF65-F5344CB8AC3E}">
        <p14:creationId xmlns:p14="http://schemas.microsoft.com/office/powerpoint/2010/main" val="39189082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176C9C-C44C-925B-AA6F-ADD3211B36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D3C30-C252-B25E-9EB4-7358FB5E02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Things I love about </a:t>
            </a:r>
            <a:r>
              <a:rPr lang="en-US" i="1" dirty="0">
                <a:solidFill>
                  <a:srgbClr val="FF0000"/>
                </a:solidFill>
              </a:rPr>
              <a:t>t a r g e t s</a:t>
            </a:r>
            <a:r>
              <a:rPr lang="en-US" dirty="0">
                <a:solidFill>
                  <a:srgbClr val="FF0000"/>
                </a:solidFill>
              </a:rPr>
              <a:t>😍</a:t>
            </a:r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0DF015-8224-157A-FFD1-F8118A5A54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sz="2400" dirty="0"/>
              <a:t>Functional coding!!! </a:t>
            </a:r>
          </a:p>
          <a:p>
            <a:pPr lvl="1"/>
            <a:r>
              <a:rPr lang="en-US" sz="2000" dirty="0"/>
              <a:t>Feels weird at first, but it’s SO efficient</a:t>
            </a:r>
          </a:p>
          <a:p>
            <a:r>
              <a:rPr lang="en-US" sz="2400" dirty="0"/>
              <a:t>Everything gets saved (and updated) automatically in the “_targets/” folder, so you don’t end up with a million random files floating around</a:t>
            </a:r>
          </a:p>
          <a:p>
            <a:r>
              <a:rPr lang="en-US" sz="2400" dirty="0"/>
              <a:t>Having one “master” file with all your targets makes the whole workflow way more organized and easier to follow</a:t>
            </a:r>
          </a:p>
          <a:p>
            <a:r>
              <a:rPr lang="en-US" sz="2400" dirty="0"/>
              <a:t>Targets has parallel processing built in, so things run faster, and you don’t have to mess with setting it up yourself</a:t>
            </a:r>
          </a:p>
          <a:p>
            <a:r>
              <a:rPr lang="en-US" sz="2400" dirty="0"/>
              <a:t>Reproducibility is basically forced along the way so when you come back months later (or hand it off to someone else), the pipeline is clear and still works</a:t>
            </a:r>
          </a:p>
        </p:txBody>
      </p:sp>
    </p:spTree>
    <p:extLst>
      <p:ext uri="{BB962C8B-B14F-4D97-AF65-F5344CB8AC3E}">
        <p14:creationId xmlns:p14="http://schemas.microsoft.com/office/powerpoint/2010/main" val="36698840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C10F91-2236-684A-E6CF-6ACB2928A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Still haven’t turned your head? </a:t>
            </a:r>
          </a:p>
        </p:txBody>
      </p:sp>
    </p:spTree>
    <p:extLst>
      <p:ext uri="{BB962C8B-B14F-4D97-AF65-F5344CB8AC3E}">
        <p14:creationId xmlns:p14="http://schemas.microsoft.com/office/powerpoint/2010/main" val="24300016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irst person dumped from Love Island revealed - leaving fans furious as  early favourite axed in brutal twist | The Sun">
            <a:extLst>
              <a:ext uri="{FF2B5EF4-FFF2-40B4-BE49-F238E27FC236}">
                <a16:creationId xmlns:a16="http://schemas.microsoft.com/office/drawing/2014/main" id="{FAD9D61F-F623-CD20-94D8-88614CB846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3048" y="2300116"/>
            <a:ext cx="7125903" cy="4008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CC10F91-2236-684A-E6CF-6ACB2928A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Still haven’t turned your head?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FA51BCD-8397-CD58-D608-06A86C78F370}"/>
              </a:ext>
            </a:extLst>
          </p:cNvPr>
          <p:cNvSpPr/>
          <p:nvPr/>
        </p:nvSpPr>
        <p:spPr>
          <a:xfrm>
            <a:off x="6915342" y="3454223"/>
            <a:ext cx="2059093" cy="850053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tar_visnetwork</a:t>
            </a:r>
            <a:r>
              <a:rPr lang="en-US" sz="20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5394DD-8018-7193-1F6D-3DC9D5EE9120}"/>
              </a:ext>
            </a:extLst>
          </p:cNvPr>
          <p:cNvSpPr txBox="1"/>
          <p:nvPr/>
        </p:nvSpPr>
        <p:spPr>
          <a:xfrm>
            <a:off x="2682240" y="1884364"/>
            <a:ext cx="6876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 Black" panose="020B0A04020102020204" pitchFamily="34" charset="0"/>
              </a:rPr>
              <a:t>a hot new bombshell (function) has entered the villa</a:t>
            </a:r>
          </a:p>
        </p:txBody>
      </p:sp>
      <p:pic>
        <p:nvPicPr>
          <p:cNvPr id="6" name="this-week-a-hot-new-bombshell-enters-the-villa-made-with-Voicemod">
            <a:hlinkClick r:id="" action="ppaction://media"/>
            <a:extLst>
              <a:ext uri="{FF2B5EF4-FFF2-40B4-BE49-F238E27FC236}">
                <a16:creationId xmlns:a16="http://schemas.microsoft.com/office/drawing/2014/main" id="{FC2ACF3F-3694-8A75-893C-D90007AF3A1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81584" y="5528148"/>
            <a:ext cx="356616" cy="356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664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56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6FFF23-89E3-566E-C829-AD6D18AA8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tar_visnetwork</a:t>
            </a:r>
            <a:r>
              <a:rPr lang="en-US" dirty="0"/>
              <a:t>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50315B-7EDC-1FEC-2A4C-94DEB4FA67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248516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7C69B5-5647-1746-304E-1E54A7485A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BFDC23-56B7-7DE1-58A6-419CE548D7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tar_visnetwork</a:t>
            </a:r>
            <a:r>
              <a:rPr lang="en-US" dirty="0"/>
              <a:t>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5970D6-AD6B-A15E-E0A5-AAA778BEF6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Visualizes your entire pipeline with a dependency graph (</a:t>
            </a:r>
            <a:r>
              <a:rPr lang="en-US" sz="2400" dirty="0" err="1"/>
              <a:t>similarish</a:t>
            </a:r>
            <a:r>
              <a:rPr lang="en-US" sz="2400" dirty="0"/>
              <a:t> to a DAG)</a:t>
            </a:r>
          </a:p>
        </p:txBody>
      </p:sp>
    </p:spTree>
    <p:extLst>
      <p:ext uri="{BB962C8B-B14F-4D97-AF65-F5344CB8AC3E}">
        <p14:creationId xmlns:p14="http://schemas.microsoft.com/office/powerpoint/2010/main" val="16365956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EDC70A-BFEC-A377-43E0-83A5F23A83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84861-6A02-312D-D3AE-CB718A89E9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tar_visnetwork</a:t>
            </a:r>
            <a:r>
              <a:rPr lang="en-US" dirty="0"/>
              <a:t>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4CDD66-8EED-AC4A-6210-E90EB87397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Visualizes your entire pipeline with a dependency graph (</a:t>
            </a:r>
            <a:r>
              <a:rPr lang="en-US" sz="2400" dirty="0" err="1"/>
              <a:t>similarish</a:t>
            </a:r>
            <a:r>
              <a:rPr lang="en-US" sz="2400" dirty="0"/>
              <a:t> to a DAG)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A44E30-F081-CE06-29C8-4B8A34654B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632" y="2672188"/>
            <a:ext cx="4476000" cy="3057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2892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386F6B-25A0-604B-BA52-91983C3137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1F5170-6F98-B612-0D8A-7D001CF25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tar_visnetwork</a:t>
            </a:r>
            <a:r>
              <a:rPr lang="en-US" dirty="0"/>
              <a:t>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986417-07BF-F87F-AAD5-E432A5447C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Visualizes your entire pipeline with a dependency graph (</a:t>
            </a:r>
            <a:r>
              <a:rPr lang="en-US" sz="2400" dirty="0" err="1"/>
              <a:t>similarish</a:t>
            </a:r>
            <a:r>
              <a:rPr lang="en-US" sz="2400" dirty="0"/>
              <a:t> to a DAG)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FB0C91-0607-578F-1AC0-76F739D2A2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632" y="2672188"/>
            <a:ext cx="4476000" cy="305773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9CE7CA7-6829-8393-7513-F73B8372429A}"/>
              </a:ext>
            </a:extLst>
          </p:cNvPr>
          <p:cNvSpPr txBox="1"/>
          <p:nvPr/>
        </p:nvSpPr>
        <p:spPr>
          <a:xfrm>
            <a:off x="409194" y="5761464"/>
            <a:ext cx="42184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Who cares?! 🥱</a:t>
            </a:r>
          </a:p>
          <a:p>
            <a:r>
              <a:rPr lang="en-US" sz="1600" dirty="0"/>
              <a:t>That pipeline is super straightforward. 😴 </a:t>
            </a:r>
          </a:p>
          <a:p>
            <a:r>
              <a:rPr lang="en-US" sz="1600" dirty="0"/>
              <a:t>I can easily remember that! 😏</a:t>
            </a:r>
          </a:p>
        </p:txBody>
      </p:sp>
    </p:spTree>
    <p:extLst>
      <p:ext uri="{BB962C8B-B14F-4D97-AF65-F5344CB8AC3E}">
        <p14:creationId xmlns:p14="http://schemas.microsoft.com/office/powerpoint/2010/main" val="17211787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23E846-1747-32F5-63B8-B4D7B9D448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91D9F1-DE3A-09A7-85A8-E0421F537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tar_visnetwork</a:t>
            </a:r>
            <a:r>
              <a:rPr lang="en-US" dirty="0"/>
              <a:t>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B83E52-373D-E4FE-E688-5F8CEBFAB4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Visualizes your entire pipeline with a dependency graph (</a:t>
            </a:r>
            <a:r>
              <a:rPr lang="en-US" sz="2400" dirty="0" err="1"/>
              <a:t>similarish</a:t>
            </a:r>
            <a:r>
              <a:rPr lang="en-US" sz="2400" dirty="0"/>
              <a:t> to a DAG)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5DC24E-14F2-251D-DF9A-8CB2EE137F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632" y="2672188"/>
            <a:ext cx="4476000" cy="305773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C474358-7C87-AD0B-4458-A1FA45DEC03D}"/>
              </a:ext>
            </a:extLst>
          </p:cNvPr>
          <p:cNvSpPr txBox="1"/>
          <p:nvPr/>
        </p:nvSpPr>
        <p:spPr>
          <a:xfrm>
            <a:off x="409194" y="5761464"/>
            <a:ext cx="42184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Who cares?! 🥱</a:t>
            </a:r>
          </a:p>
          <a:p>
            <a:r>
              <a:rPr lang="en-US" sz="1600" dirty="0"/>
              <a:t>That pipeline is super straightforward. 😴 </a:t>
            </a:r>
          </a:p>
          <a:p>
            <a:r>
              <a:rPr lang="en-US" sz="1600" dirty="0"/>
              <a:t>I can easily remember that! 😏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5B74CE10-F89F-9151-F0BE-EA906C3B84AF}"/>
              </a:ext>
            </a:extLst>
          </p:cNvPr>
          <p:cNvSpPr/>
          <p:nvPr/>
        </p:nvSpPr>
        <p:spPr>
          <a:xfrm>
            <a:off x="5314200" y="3713258"/>
            <a:ext cx="972312" cy="57607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539C0FE-874A-C76C-8194-ABC0F7E2007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4459" t="5682" r="28241" b="9632"/>
          <a:stretch>
            <a:fillRect/>
          </a:stretch>
        </p:blipFill>
        <p:spPr>
          <a:xfrm>
            <a:off x="6286512" y="2350008"/>
            <a:ext cx="5905488" cy="415046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37979B9-99FB-8D24-1939-F2795E85B973}"/>
              </a:ext>
            </a:extLst>
          </p:cNvPr>
          <p:cNvSpPr txBox="1"/>
          <p:nvPr/>
        </p:nvSpPr>
        <p:spPr>
          <a:xfrm>
            <a:off x="10121882" y="5129755"/>
            <a:ext cx="13317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/>
              <a:t>😮</a:t>
            </a:r>
          </a:p>
        </p:txBody>
      </p:sp>
    </p:spTree>
    <p:extLst>
      <p:ext uri="{BB962C8B-B14F-4D97-AF65-F5344CB8AC3E}">
        <p14:creationId xmlns:p14="http://schemas.microsoft.com/office/powerpoint/2010/main" val="4256658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0B2580-84F3-3323-44AD-84C812510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up a </a:t>
            </a:r>
            <a:r>
              <a:rPr lang="en-US" i="1" dirty="0">
                <a:solidFill>
                  <a:srgbClr val="FF0000"/>
                </a:solidFill>
              </a:rPr>
              <a:t>t a r g e t s </a:t>
            </a:r>
            <a:r>
              <a:rPr lang="en-US" dirty="0"/>
              <a:t>project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47D169-D0C4-AC9E-0DB5-A18BDF1FC8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6703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83700A-F007-098D-EC4E-2D2DD835ED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8C145-BA61-5DDB-D3E1-1365A8A78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Chronic Sisyphean coding loop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495CBD-3D34-4E04-C38C-19131300F8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025640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400" dirty="0"/>
              <a:t>Write code for project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9CD3DD4-5920-701E-69FA-A8B6B47C21B2}"/>
              </a:ext>
            </a:extLst>
          </p:cNvPr>
          <p:cNvGrpSpPr/>
          <p:nvPr/>
        </p:nvGrpSpPr>
        <p:grpSpPr>
          <a:xfrm>
            <a:off x="8129016" y="463483"/>
            <a:ext cx="3693754" cy="6179233"/>
            <a:chOff x="8119872" y="450302"/>
            <a:chExt cx="3693754" cy="6179233"/>
          </a:xfrm>
        </p:grpSpPr>
        <p:pic>
          <p:nvPicPr>
            <p:cNvPr id="1026" name="Picture 2" descr="You are NOT Sisyphus – Encouraging Press">
              <a:extLst>
                <a:ext uri="{FF2B5EF4-FFF2-40B4-BE49-F238E27FC236}">
                  <a16:creationId xmlns:a16="http://schemas.microsoft.com/office/drawing/2014/main" id="{FDF0DED1-52D9-8232-9609-CEC5B02565C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552"/>
            <a:stretch>
              <a:fillRect/>
            </a:stretch>
          </p:blipFill>
          <p:spPr bwMode="auto">
            <a:xfrm>
              <a:off x="8119872" y="450302"/>
              <a:ext cx="3693754" cy="61792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CF7941C-06B2-92AE-D1F3-4C1F16FE41F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567" t="38737" r="41487" b="29017"/>
            <a:stretch>
              <a:fillRect/>
            </a:stretch>
          </p:blipFill>
          <p:spPr>
            <a:xfrm>
              <a:off x="8528684" y="3498115"/>
              <a:ext cx="588969" cy="668287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86B6470E-3C8F-97D4-C6A3-B467C296D813}"/>
              </a:ext>
            </a:extLst>
          </p:cNvPr>
          <p:cNvSpPr txBox="1"/>
          <p:nvPr/>
        </p:nvSpPr>
        <p:spPr>
          <a:xfrm>
            <a:off x="173736" y="6365717"/>
            <a:ext cx="40142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Analogy by Will Landau, </a:t>
            </a:r>
            <a:r>
              <a:rPr lang="pt-BR" sz="1200" dirty="0">
                <a:solidFill>
                  <a:srgbClr val="FF0000"/>
                </a:solidFill>
              </a:rPr>
              <a:t>t a r g e t s </a:t>
            </a:r>
            <a:r>
              <a:rPr lang="pt-BR" sz="1200" dirty="0"/>
              <a:t>developer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010146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AF35C-A3A2-2489-80E2-43131D2668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 up</a:t>
            </a:r>
          </a:p>
        </p:txBody>
      </p:sp>
    </p:spTree>
    <p:extLst>
      <p:ext uri="{BB962C8B-B14F-4D97-AF65-F5344CB8AC3E}">
        <p14:creationId xmlns:p14="http://schemas.microsoft.com/office/powerpoint/2010/main" val="9963356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1B1EAF-49D0-B0C0-4B27-0BD7F8855E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67C664-8AF3-D2F1-6170-39E709D1F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 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642941-DA58-EAA1-632D-FC13EFDAA5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Create an R project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Install and load the targets package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Run “</a:t>
            </a:r>
            <a:r>
              <a:rPr lang="en-US" dirty="0" err="1"/>
              <a:t>use_targets</a:t>
            </a:r>
            <a:r>
              <a:rPr lang="en-US" dirty="0"/>
              <a:t>()” to create a “_</a:t>
            </a:r>
            <a:r>
              <a:rPr lang="en-US" dirty="0" err="1"/>
              <a:t>targets.R</a:t>
            </a:r>
            <a:r>
              <a:rPr lang="en-US" dirty="0"/>
              <a:t>” file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Create a folder called “R” where you will store custom functions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10C60F2-3A0A-6954-6C54-8F076ACD3D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206240"/>
            <a:ext cx="4464746" cy="1970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1696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CC86FE-916E-9B68-990E-132A5D81A9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EB8629DF-8512-E69B-952C-4BE5FE207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_</a:t>
            </a:r>
            <a:r>
              <a:rPr lang="en-US" dirty="0" err="1"/>
              <a:t>targets.R</a:t>
            </a:r>
            <a:r>
              <a:rPr lang="en-US" dirty="0"/>
              <a:t> 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EB6949-7D25-B16D-8C69-864439E927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5861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CE5250-592E-A54E-0D41-47B39F5CB1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6DE091A-83E0-72BC-B4DE-22624E8671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2667" y="95256"/>
            <a:ext cx="3827536" cy="422085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8731B53-F910-D0F2-3C8D-66762BEFE4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0870" y="4387399"/>
            <a:ext cx="5971130" cy="2470601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F89F44A5-DBA1-3DF5-4099-474F164A12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_</a:t>
            </a:r>
            <a:r>
              <a:rPr lang="en-US" dirty="0" err="1"/>
              <a:t>targets.R</a:t>
            </a:r>
            <a:r>
              <a:rPr lang="en-US" dirty="0"/>
              <a:t> file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F8067EB5-E961-4876-3622-096E3038EC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87728" cy="4351338"/>
          </a:xfrm>
        </p:spPr>
        <p:txBody>
          <a:bodyPr/>
          <a:lstStyle/>
          <a:p>
            <a:r>
              <a:rPr lang="en-US" dirty="0"/>
              <a:t>The “master” file of your projects</a:t>
            </a:r>
          </a:p>
          <a:p>
            <a:r>
              <a:rPr lang="en-US" dirty="0"/>
              <a:t>Load packages</a:t>
            </a:r>
          </a:p>
          <a:p>
            <a:r>
              <a:rPr lang="en-US" dirty="0"/>
              <a:t>Set targets options</a:t>
            </a:r>
          </a:p>
          <a:p>
            <a:r>
              <a:rPr lang="en-US" dirty="0"/>
              <a:t>Load custom functions</a:t>
            </a:r>
          </a:p>
          <a:p>
            <a:r>
              <a:rPr lang="en-US" dirty="0"/>
              <a:t>Set up targets pipeline</a:t>
            </a:r>
          </a:p>
        </p:txBody>
      </p:sp>
    </p:spTree>
    <p:extLst>
      <p:ext uri="{BB962C8B-B14F-4D97-AF65-F5344CB8AC3E}">
        <p14:creationId xmlns:p14="http://schemas.microsoft.com/office/powerpoint/2010/main" val="20043307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5F318D-7BAB-C50B-C174-9BE6E4C88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Things I always set up in the _</a:t>
            </a:r>
            <a:r>
              <a:rPr lang="en-US" dirty="0" err="1"/>
              <a:t>targets.R</a:t>
            </a:r>
            <a:r>
              <a:rPr lang="en-US" dirty="0"/>
              <a:t> file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9D4675D-3B6D-7CF4-5ED9-F117489A53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1287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8359BD-96F9-AA84-2BFF-9AD0BE9CBF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5D672E-25D3-45AB-4CB9-383387020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Things I always set up in the _</a:t>
            </a:r>
            <a:r>
              <a:rPr lang="en-US" dirty="0" err="1"/>
              <a:t>targets.R</a:t>
            </a:r>
            <a:r>
              <a:rPr lang="en-US" dirty="0"/>
              <a:t> 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61AF34-2E8F-7C5A-35A3-38B50728CD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000" dirty="0"/>
              <a:t>Load `targets` and `</a:t>
            </a:r>
            <a:r>
              <a:rPr lang="en-US" sz="2000" dirty="0" err="1"/>
              <a:t>tarchetypes</a:t>
            </a:r>
            <a:r>
              <a:rPr lang="en-US" sz="2000" dirty="0"/>
              <a:t>`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1D6B60-62E3-B4A1-EEB7-2D2F1B473F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3005" y="2465705"/>
            <a:ext cx="6065989" cy="792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2992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2E621C-87D0-C740-F57E-6466AD46E2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BFB654-5C0A-BF69-EBBB-51FE325A2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Things I always set up in the _</a:t>
            </a:r>
            <a:r>
              <a:rPr lang="en-US" dirty="0" err="1"/>
              <a:t>targets.R</a:t>
            </a:r>
            <a:r>
              <a:rPr lang="en-US" dirty="0"/>
              <a:t> 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A82CE4-B46E-F7F8-9138-E2350E5F18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345680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000" dirty="0"/>
              <a:t>Load `targets` and `</a:t>
            </a:r>
            <a:r>
              <a:rPr lang="en-US" sz="2000" dirty="0" err="1"/>
              <a:t>tarchetypes</a:t>
            </a:r>
            <a:r>
              <a:rPr lang="en-US" sz="2000" dirty="0"/>
              <a:t>`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Maximize the number of CPU cores being used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3036A6-687F-5A76-3420-6258413AFE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4014" y="2849753"/>
            <a:ext cx="8843972" cy="2078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6612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77A48E-EA31-0777-51DE-10851DF031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C4CB4-C2B3-5704-F8AC-B0B804FDEA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Things I always set up in the _</a:t>
            </a:r>
            <a:r>
              <a:rPr lang="en-US" dirty="0" err="1"/>
              <a:t>targets.R</a:t>
            </a:r>
            <a:r>
              <a:rPr lang="en-US" dirty="0"/>
              <a:t> 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032034-CD0A-45A1-D201-1D4F94D8D7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116312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000" dirty="0"/>
              <a:t>Load `targets` and `</a:t>
            </a:r>
            <a:r>
              <a:rPr lang="en-US" sz="2000" dirty="0" err="1"/>
              <a:t>tarchetypes</a:t>
            </a:r>
            <a:r>
              <a:rPr lang="en-US" sz="2000" dirty="0"/>
              <a:t>`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Maximize the number of CPU cores being used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Specify parallel processing features and write log files for debugging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08F494D-295A-82A4-0019-F0110E1E91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4664" y="3131346"/>
            <a:ext cx="7802671" cy="3525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9811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701A9B-6743-201A-564E-E497955DDE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AE9A01-FF04-5966-8204-F97024DC9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Things I always set up in the _</a:t>
            </a:r>
            <a:r>
              <a:rPr lang="en-US" dirty="0" err="1"/>
              <a:t>targets.R</a:t>
            </a:r>
            <a:r>
              <a:rPr lang="en-US" dirty="0"/>
              <a:t> 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0205C1-ECEA-21E9-36A2-ED69E87C92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829544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000" dirty="0"/>
              <a:t>Load `targets` and `</a:t>
            </a:r>
            <a:r>
              <a:rPr lang="en-US" sz="2000" dirty="0" err="1"/>
              <a:t>tarchetypes</a:t>
            </a:r>
            <a:r>
              <a:rPr lang="en-US" sz="2000" dirty="0"/>
              <a:t>`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Maximize the number of CPU cores being used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Specify parallel processing features and write log files for debugging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Some other `targets` specifications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B899AA-0B67-8977-11F6-9681F238DB4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1898"/>
          <a:stretch>
            <a:fillRect/>
          </a:stretch>
        </p:blipFill>
        <p:spPr>
          <a:xfrm>
            <a:off x="1180297" y="3712464"/>
            <a:ext cx="9831405" cy="2706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45555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80F9A8-CF22-AFE8-A3B9-09ADF367C9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8B4234-C75E-2511-A5C0-51C98DADB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Things I always set up in the _</a:t>
            </a:r>
            <a:r>
              <a:rPr lang="en-US" dirty="0" err="1"/>
              <a:t>targets.R</a:t>
            </a:r>
            <a:r>
              <a:rPr lang="en-US" dirty="0"/>
              <a:t> 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18D334-D257-2311-83B9-22E0F89A4E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674096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000" dirty="0"/>
              <a:t>Load `targets` and `</a:t>
            </a:r>
            <a:r>
              <a:rPr lang="en-US" sz="2000" dirty="0" err="1"/>
              <a:t>tarchetypes</a:t>
            </a:r>
            <a:r>
              <a:rPr lang="en-US" sz="2000" dirty="0"/>
              <a:t>`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Maximize the number of CPU cores being used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Specify parallel processing features and write log files for debugging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Some other `targets` specifications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Source custom functions for workflow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46A3B7-EF32-E626-0A4C-14C0BD83A8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6679" y="3961520"/>
            <a:ext cx="7718642" cy="2896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4890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216925-F40E-423F-D426-3F88FC5187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5E1C2-08B2-3E1E-86B4-1AFD44DA2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Chronic Sisyphean coding loop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0980EC-14CE-F75B-45AD-47D89DC36A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025640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400" dirty="0"/>
              <a:t>Write code for project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Run entire project and wait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22ABEFA-6783-F7DF-35EA-ED8396B65D9A}"/>
              </a:ext>
            </a:extLst>
          </p:cNvPr>
          <p:cNvGrpSpPr/>
          <p:nvPr/>
        </p:nvGrpSpPr>
        <p:grpSpPr>
          <a:xfrm>
            <a:off x="8129016" y="463483"/>
            <a:ext cx="3693754" cy="6179233"/>
            <a:chOff x="8119872" y="450302"/>
            <a:chExt cx="3693754" cy="6179233"/>
          </a:xfrm>
        </p:grpSpPr>
        <p:pic>
          <p:nvPicPr>
            <p:cNvPr id="1026" name="Picture 2" descr="You are NOT Sisyphus – Encouraging Press">
              <a:extLst>
                <a:ext uri="{FF2B5EF4-FFF2-40B4-BE49-F238E27FC236}">
                  <a16:creationId xmlns:a16="http://schemas.microsoft.com/office/drawing/2014/main" id="{6DBD3E00-9811-6830-4AFD-25EFB0931FD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552"/>
            <a:stretch>
              <a:fillRect/>
            </a:stretch>
          </p:blipFill>
          <p:spPr bwMode="auto">
            <a:xfrm>
              <a:off x="8119872" y="450302"/>
              <a:ext cx="3693754" cy="61792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13E7939-EB66-71D8-E71A-BA064E0960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567" t="38737" r="41487" b="29017"/>
            <a:stretch>
              <a:fillRect/>
            </a:stretch>
          </p:blipFill>
          <p:spPr>
            <a:xfrm>
              <a:off x="8528684" y="3498115"/>
              <a:ext cx="588969" cy="668287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07961EF3-4DB1-92A4-A4DB-F2C18D0955CD}"/>
              </a:ext>
            </a:extLst>
          </p:cNvPr>
          <p:cNvSpPr txBox="1"/>
          <p:nvPr/>
        </p:nvSpPr>
        <p:spPr>
          <a:xfrm>
            <a:off x="173736" y="6365717"/>
            <a:ext cx="40142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Analogy by Will Landau, </a:t>
            </a:r>
            <a:r>
              <a:rPr lang="pt-BR" sz="1200" dirty="0">
                <a:solidFill>
                  <a:srgbClr val="FF0000"/>
                </a:solidFill>
              </a:rPr>
              <a:t>t a r g e t s </a:t>
            </a:r>
            <a:r>
              <a:rPr lang="pt-BR" sz="1200" dirty="0"/>
              <a:t>developer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23982551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0B880F-3EBD-0B7E-C719-C273A0A6C1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633D44-CF6F-C186-98C3-38CE639E6B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</a:t>
            </a:r>
            <a:r>
              <a:rPr lang="en-US" i="1" dirty="0">
                <a:solidFill>
                  <a:srgbClr val="FF0000"/>
                </a:solidFill>
              </a:rPr>
              <a:t>t a r g e t s </a:t>
            </a:r>
            <a:r>
              <a:rPr lang="en-US" dirty="0"/>
              <a:t>project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C64B5B-737A-E8AE-A327-BD77207635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32066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43BDC7-36A6-64F0-E52A-972A2DE7E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ggplot2::diamonds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A15416-11F6-16F4-A324-25612FADB3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555992" cy="4351338"/>
          </a:xfrm>
        </p:spPr>
        <p:txBody>
          <a:bodyPr>
            <a:normAutofit/>
          </a:bodyPr>
          <a:lstStyle/>
          <a:p>
            <a:r>
              <a:rPr lang="en-US" sz="2400" dirty="0"/>
              <a:t>Prices and other attributes of about 54,000 diamonds</a:t>
            </a:r>
          </a:p>
          <a:p>
            <a:r>
              <a:rPr lang="en-US" sz="2400" dirty="0"/>
              <a:t>How do carat, cut, color, and clarity influence diamond price?</a:t>
            </a:r>
          </a:p>
          <a:p>
            <a:r>
              <a:rPr lang="en-US" sz="2400" dirty="0"/>
              <a:t>TODO:</a:t>
            </a:r>
          </a:p>
          <a:p>
            <a:pPr lvl="1"/>
            <a:r>
              <a:rPr lang="en-US" sz="2000" dirty="0"/>
              <a:t>Load and process data</a:t>
            </a:r>
          </a:p>
          <a:p>
            <a:pPr lvl="1"/>
            <a:r>
              <a:rPr lang="en-US" sz="2000" dirty="0"/>
              <a:t>EDA</a:t>
            </a:r>
          </a:p>
          <a:p>
            <a:pPr lvl="1"/>
            <a:r>
              <a:rPr lang="en-US" sz="2000" dirty="0"/>
              <a:t>Fit a model</a:t>
            </a:r>
          </a:p>
          <a:p>
            <a:pPr lvl="1"/>
            <a:r>
              <a:rPr lang="en-US" sz="2000" dirty="0"/>
              <a:t>Plot results</a:t>
            </a:r>
          </a:p>
          <a:p>
            <a:pPr lvl="1"/>
            <a:r>
              <a:rPr lang="en-US" sz="2000" dirty="0"/>
              <a:t>Save results</a:t>
            </a:r>
          </a:p>
        </p:txBody>
      </p:sp>
      <p:pic>
        <p:nvPicPr>
          <p:cNvPr id="4" name="Picture 4" descr="Diamond Cartoon Vector Art, Icons, and Graphics for Free Download">
            <a:extLst>
              <a:ext uri="{FF2B5EF4-FFF2-40B4-BE49-F238E27FC236}">
                <a16:creationId xmlns:a16="http://schemas.microsoft.com/office/drawing/2014/main" id="{BA2A58B9-894A-4FC9-4AC6-792F97E8A1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6176" y="2966338"/>
            <a:ext cx="3526537" cy="3526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759309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AAF71B-8C5D-188A-BB68-F9268C8D1C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CD2E9D-485E-A7F0-3948-B8AB13546C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 and process data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12AF813-17B4-A2BE-FC85-6514CA371E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47191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D8B750-C96D-2660-7125-2F7059AC63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2C457F-3442-9C3F-E8D8-0D2DAB0AF5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 and process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891789-5CAA-E862-D7B8-8DFE1FEE15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073766" cy="4351338"/>
          </a:xfrm>
        </p:spPr>
        <p:txBody>
          <a:bodyPr>
            <a:normAutofit/>
          </a:bodyPr>
          <a:lstStyle/>
          <a:p>
            <a:r>
              <a:rPr lang="en-US" sz="2400" dirty="0"/>
              <a:t>Write a function that loads and processes the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C1ADE9-0E30-244B-CB24-E8FB95F299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0566" y="1027906"/>
            <a:ext cx="3543795" cy="12765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8E98174-3BCB-A38A-56D8-4E92952ADB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0677" y="2614508"/>
            <a:ext cx="6250646" cy="3960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73370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D0372-B469-5729-8F44-170E3FA74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 and process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427BE4-ED4B-1585-C5CD-2434D19B69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073766" cy="4351338"/>
          </a:xfrm>
        </p:spPr>
        <p:txBody>
          <a:bodyPr>
            <a:normAutofit/>
          </a:bodyPr>
          <a:lstStyle/>
          <a:p>
            <a:r>
              <a:rPr lang="en-US" sz="2400" dirty="0"/>
              <a:t>Write a function that loads and processes the data</a:t>
            </a:r>
          </a:p>
          <a:p>
            <a:r>
              <a:rPr lang="en-US" sz="2400" dirty="0"/>
              <a:t>Add function to a target in the _</a:t>
            </a:r>
            <a:r>
              <a:rPr lang="en-US" sz="2400" dirty="0" err="1"/>
              <a:t>targets.R</a:t>
            </a:r>
            <a:r>
              <a:rPr lang="en-US" sz="2400" dirty="0"/>
              <a:t> file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F1708F3-A2B1-C606-4E24-04D5023E8F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1064" y="2963105"/>
            <a:ext cx="8086344" cy="2120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87069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834CA1-2EA7-5B36-AD1D-3881A1FBCD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A8FEE8-E90B-BF20-59B4-C91AE55469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 and process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304B16-B425-2A98-9391-BA1EAC8FB7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073766" cy="4351338"/>
          </a:xfrm>
        </p:spPr>
        <p:txBody>
          <a:bodyPr>
            <a:normAutofit/>
          </a:bodyPr>
          <a:lstStyle/>
          <a:p>
            <a:r>
              <a:rPr lang="en-US" sz="2400" dirty="0"/>
              <a:t>Write a function that loads and processes the data</a:t>
            </a:r>
          </a:p>
          <a:p>
            <a:r>
              <a:rPr lang="en-US" sz="2400" dirty="0"/>
              <a:t>Add function to a target in the _</a:t>
            </a:r>
            <a:r>
              <a:rPr lang="en-US" sz="2400" dirty="0" err="1"/>
              <a:t>targets.R</a:t>
            </a:r>
            <a:r>
              <a:rPr lang="en-US" sz="2400" dirty="0"/>
              <a:t> file</a:t>
            </a:r>
          </a:p>
          <a:p>
            <a:r>
              <a:rPr lang="en-US" sz="2400" dirty="0"/>
              <a:t>Run </a:t>
            </a:r>
            <a:r>
              <a:rPr lang="pt-BR" sz="2400" dirty="0">
                <a:solidFill>
                  <a:srgbClr val="FF0000"/>
                </a:solidFill>
              </a:rPr>
              <a:t>t a r g e t s </a:t>
            </a:r>
            <a:r>
              <a:rPr lang="pt-BR" sz="2400" dirty="0"/>
              <a:t>workflow</a:t>
            </a:r>
            <a:r>
              <a:rPr lang="en-US" sz="2400" dirty="0"/>
              <a:t>!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741800F-03B4-D697-8779-11AD414DF0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5248" y="2856924"/>
            <a:ext cx="5649113" cy="1629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39391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BB1D94-2A9D-E8D3-E43C-47F8190F8C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55E5CC-0295-E69B-BC88-C99CEF883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 and process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DD9642-A5D4-3105-BCD2-8E203E13F6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073766" cy="4351338"/>
          </a:xfrm>
        </p:spPr>
        <p:txBody>
          <a:bodyPr>
            <a:normAutofit/>
          </a:bodyPr>
          <a:lstStyle/>
          <a:p>
            <a:r>
              <a:rPr lang="en-US" sz="2400" dirty="0"/>
              <a:t>Write a function that loads and processes the data</a:t>
            </a:r>
          </a:p>
          <a:p>
            <a:r>
              <a:rPr lang="en-US" sz="2400" dirty="0"/>
              <a:t>Add function to a target</a:t>
            </a:r>
          </a:p>
          <a:p>
            <a:r>
              <a:rPr lang="en-US" sz="2400" dirty="0"/>
              <a:t>Run </a:t>
            </a:r>
            <a:r>
              <a:rPr lang="pt-BR" sz="2400" dirty="0">
                <a:solidFill>
                  <a:srgbClr val="FF0000"/>
                </a:solidFill>
              </a:rPr>
              <a:t>t a r g e t s </a:t>
            </a:r>
            <a:r>
              <a:rPr lang="pt-BR" sz="2400" dirty="0"/>
              <a:t>workflow</a:t>
            </a:r>
            <a:r>
              <a:rPr lang="en-US" sz="2400" dirty="0"/>
              <a:t>!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2DC27AE-F17E-9424-F2EB-91F587A93F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4344" y="5719442"/>
            <a:ext cx="3943900" cy="4477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74190C5-B24A-64EF-1539-E4D4BFBEAD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4344" y="2565831"/>
            <a:ext cx="7310384" cy="2582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57288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E4E3F7-01F1-13E0-DE06-288C58B190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FD2BB-6BE8-BB81-AFCE-C8ECC5407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 and process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6546BC-FAE2-C44A-77D8-36091FD05A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073766" cy="4351338"/>
          </a:xfrm>
        </p:spPr>
        <p:txBody>
          <a:bodyPr>
            <a:normAutofit/>
          </a:bodyPr>
          <a:lstStyle/>
          <a:p>
            <a:r>
              <a:rPr lang="en-US" sz="2400" dirty="0"/>
              <a:t>Write a function that loads and processes the data</a:t>
            </a:r>
          </a:p>
          <a:p>
            <a:r>
              <a:rPr lang="en-US" sz="2400" dirty="0"/>
              <a:t>Add function to a target</a:t>
            </a:r>
          </a:p>
          <a:p>
            <a:r>
              <a:rPr lang="en-US" sz="2400" dirty="0"/>
              <a:t>Run </a:t>
            </a:r>
            <a:r>
              <a:rPr lang="pt-BR" sz="2400" dirty="0">
                <a:solidFill>
                  <a:srgbClr val="FF0000"/>
                </a:solidFill>
              </a:rPr>
              <a:t>t a r g e t s </a:t>
            </a:r>
            <a:r>
              <a:rPr lang="pt-BR" sz="2400" dirty="0"/>
              <a:t>workflow</a:t>
            </a:r>
            <a:r>
              <a:rPr lang="en-US" sz="2400" dirty="0"/>
              <a:t>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F566EBC-244C-61B4-1796-A044A9CD3A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5647" y="2280159"/>
            <a:ext cx="2286319" cy="181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678C5DC-9E18-D03F-1471-F8F9368BFA0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1347"/>
          <a:stretch>
            <a:fillRect/>
          </a:stretch>
        </p:blipFill>
        <p:spPr>
          <a:xfrm>
            <a:off x="5625647" y="2697480"/>
            <a:ext cx="6001302" cy="4034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99621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F02415-B69E-B648-3C17-3FF4BDFB21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14992A-69A5-3178-C301-3CFFC33B0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EDA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D901947-25A5-A707-0722-F6BFB9AAB8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20723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864D08-53C4-DBFB-35B4-7B0173311D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4325F-CDCD-E0E6-DEF9-2C7EEB1081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9039BB-5AEB-6F02-7259-3C3DEDA042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Function that creates summary table</a:t>
            </a:r>
          </a:p>
          <a:p>
            <a:pPr marL="0" indent="0">
              <a:buNone/>
            </a:pPr>
            <a:endParaRPr lang="en-US" sz="2400" dirty="0"/>
          </a:p>
          <a:p>
            <a:endParaRPr lang="en-US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CC3E32E-E912-36BC-7CEB-BEC9F78C49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4831" y="501722"/>
            <a:ext cx="2422433" cy="10523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E9D5E23-2086-21BD-B684-51913AB71A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9088" y="1925451"/>
            <a:ext cx="5772912" cy="4918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0945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3EF7BC-E343-F765-A198-1C7BFF3570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B8C1E-96BF-8602-7404-6B4C91B9F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Chronic Sisyphean coding loop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A1563B-32B9-6BB2-8CE1-54B4ED30B0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025640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400" dirty="0"/>
              <a:t>Write code for project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Run entire project and wait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Discover an error </a:t>
            </a:r>
          </a:p>
          <a:p>
            <a:pPr marL="457200" lvl="1" indent="0">
              <a:buNone/>
            </a:pPr>
            <a:r>
              <a:rPr lang="en-US" sz="1800" dirty="0"/>
              <a:t>  </a:t>
            </a:r>
            <a:r>
              <a:rPr lang="en-US" sz="1600" dirty="0"/>
              <a:t>Or your advisor (@ Andreas) tells you to change your analysis🙂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CEFDE48-5BAA-6269-3E66-AEAEA14F6834}"/>
              </a:ext>
            </a:extLst>
          </p:cNvPr>
          <p:cNvGrpSpPr/>
          <p:nvPr/>
        </p:nvGrpSpPr>
        <p:grpSpPr>
          <a:xfrm>
            <a:off x="8129016" y="463483"/>
            <a:ext cx="3693754" cy="6179233"/>
            <a:chOff x="8119872" y="450302"/>
            <a:chExt cx="3693754" cy="6179233"/>
          </a:xfrm>
        </p:grpSpPr>
        <p:pic>
          <p:nvPicPr>
            <p:cNvPr id="1026" name="Picture 2" descr="You are NOT Sisyphus – Encouraging Press">
              <a:extLst>
                <a:ext uri="{FF2B5EF4-FFF2-40B4-BE49-F238E27FC236}">
                  <a16:creationId xmlns:a16="http://schemas.microsoft.com/office/drawing/2014/main" id="{848D7422-7895-AC5B-6843-0011E7571CD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552"/>
            <a:stretch>
              <a:fillRect/>
            </a:stretch>
          </p:blipFill>
          <p:spPr bwMode="auto">
            <a:xfrm>
              <a:off x="8119872" y="450302"/>
              <a:ext cx="3693754" cy="61792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8D5A214-FF73-CF0F-42D2-AB3C93243B2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567" t="38737" r="41487" b="29017"/>
            <a:stretch>
              <a:fillRect/>
            </a:stretch>
          </p:blipFill>
          <p:spPr>
            <a:xfrm>
              <a:off x="8528684" y="3498115"/>
              <a:ext cx="588969" cy="668287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227C7643-19BF-C55A-9F16-0B9660C617CA}"/>
              </a:ext>
            </a:extLst>
          </p:cNvPr>
          <p:cNvSpPr txBox="1"/>
          <p:nvPr/>
        </p:nvSpPr>
        <p:spPr>
          <a:xfrm>
            <a:off x="173736" y="6365717"/>
            <a:ext cx="40142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Analogy by Will Landau, </a:t>
            </a:r>
            <a:r>
              <a:rPr lang="pt-BR" sz="1200" dirty="0">
                <a:solidFill>
                  <a:srgbClr val="FF0000"/>
                </a:solidFill>
              </a:rPr>
              <a:t>t a r g e t s </a:t>
            </a:r>
            <a:r>
              <a:rPr lang="pt-BR" sz="1200" dirty="0"/>
              <a:t>developer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28341291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BD37C1-E46D-6DDF-31DF-3F1B1CDA88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2540C-AC29-9A2A-3F13-62E99255B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6BD567-8B5D-7ED0-647E-076FDADCC5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Function that creates summary table</a:t>
            </a:r>
          </a:p>
          <a:p>
            <a:r>
              <a:rPr lang="en-US" sz="2400" dirty="0"/>
              <a:t>Add function to a separate target</a:t>
            </a:r>
          </a:p>
          <a:p>
            <a:pPr marL="0" indent="0">
              <a:buNone/>
            </a:pPr>
            <a:endParaRPr lang="en-US" sz="2400" dirty="0"/>
          </a:p>
          <a:p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7AB7B4-6E4B-218E-9AAC-CBA0C9D3AF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7372" y="2987041"/>
            <a:ext cx="6682256" cy="3615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87248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69B5B5-44EC-9130-9184-D6F8AA85F7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CA94C0-60D3-446E-13B1-D0D92B1596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2B1368-EBEB-1D5B-7144-E725719C20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Function that creates summary table</a:t>
            </a:r>
          </a:p>
          <a:p>
            <a:r>
              <a:rPr lang="en-US" sz="2400" dirty="0"/>
              <a:t>Add function to a separate target</a:t>
            </a:r>
          </a:p>
          <a:p>
            <a:pPr marL="0" indent="0">
              <a:buNone/>
            </a:pPr>
            <a:endParaRPr lang="en-US" sz="2400" dirty="0"/>
          </a:p>
          <a:p>
            <a:endParaRPr lang="en-US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184B92B-2878-B6FD-D720-5C90D79DF6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0030" y="1744788"/>
            <a:ext cx="2286319" cy="181000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A6636A81-D496-AC7C-B93E-E120256445FE}"/>
              </a:ext>
            </a:extLst>
          </p:cNvPr>
          <p:cNvGrpSpPr/>
          <p:nvPr/>
        </p:nvGrpSpPr>
        <p:grpSpPr>
          <a:xfrm>
            <a:off x="6784848" y="1825600"/>
            <a:ext cx="5251704" cy="4917324"/>
            <a:chOff x="7604118" y="2301086"/>
            <a:chExt cx="4587882" cy="444183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7445D55-AC3C-84E1-566E-826B99847E3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90177"/>
            <a:stretch>
              <a:fillRect/>
            </a:stretch>
          </p:blipFill>
          <p:spPr>
            <a:xfrm>
              <a:off x="11383638" y="2301086"/>
              <a:ext cx="808362" cy="4351338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918212D-92E7-214E-DC18-105CF6E57A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8496" r="36715"/>
            <a:stretch>
              <a:fillRect/>
            </a:stretch>
          </p:blipFill>
          <p:spPr>
            <a:xfrm>
              <a:off x="7604118" y="2391586"/>
              <a:ext cx="3685674" cy="43513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0885806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D02D6-8A78-066D-8238-A3B2A6A8FA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B34194-25B5-F182-2DFF-DB1538C228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Function that creates summary table</a:t>
            </a:r>
          </a:p>
          <a:p>
            <a:r>
              <a:rPr lang="en-US" sz="2400" dirty="0"/>
              <a:t>Add function to a separate target</a:t>
            </a:r>
          </a:p>
          <a:p>
            <a:r>
              <a:rPr lang="en-US" sz="2400" dirty="0"/>
              <a:t>Run </a:t>
            </a:r>
            <a:r>
              <a:rPr lang="pt-BR" sz="2400" dirty="0">
                <a:solidFill>
                  <a:srgbClr val="FF0000"/>
                </a:solidFill>
              </a:rPr>
              <a:t>t a r g e t s </a:t>
            </a:r>
            <a:r>
              <a:rPr lang="pt-BR" sz="2400" dirty="0"/>
              <a:t>workflow</a:t>
            </a:r>
            <a:r>
              <a:rPr lang="en-US" sz="2400" dirty="0"/>
              <a:t>!</a:t>
            </a:r>
          </a:p>
          <a:p>
            <a:pPr marL="0" indent="0">
              <a:buNone/>
            </a:pPr>
            <a:endParaRPr lang="en-US" sz="2400" dirty="0"/>
          </a:p>
          <a:p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DAE5C7-BD62-034C-A7C6-753F69A036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4645" y="2995552"/>
            <a:ext cx="5668166" cy="866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81406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C91645-4BF0-0C0B-4AF6-DA1DEC1104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4E2CF7-52D2-C836-C32D-F719756A0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D12A42-1020-3BC6-1C35-9736D62AE9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Function that creates summary table</a:t>
            </a:r>
          </a:p>
          <a:p>
            <a:r>
              <a:rPr lang="en-US" sz="2400" dirty="0"/>
              <a:t>Add function to a separate target</a:t>
            </a:r>
          </a:p>
          <a:p>
            <a:r>
              <a:rPr lang="en-US" sz="2400" dirty="0"/>
              <a:t>Run </a:t>
            </a:r>
            <a:r>
              <a:rPr lang="pt-BR" sz="2400" dirty="0">
                <a:solidFill>
                  <a:srgbClr val="FF0000"/>
                </a:solidFill>
              </a:rPr>
              <a:t>t a r g e t s </a:t>
            </a:r>
            <a:r>
              <a:rPr lang="pt-BR" sz="2400" dirty="0"/>
              <a:t>workflow</a:t>
            </a:r>
            <a:r>
              <a:rPr lang="en-US" sz="2400" dirty="0"/>
              <a:t>!</a:t>
            </a:r>
          </a:p>
          <a:p>
            <a:pPr marL="0" indent="0">
              <a:buNone/>
            </a:pPr>
            <a:endParaRPr lang="en-US" sz="2400" dirty="0"/>
          </a:p>
          <a:p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8A1095-B514-8575-1773-8DA2A30B44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2077" y="810562"/>
            <a:ext cx="5668166" cy="8668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166D2E6-1211-96EE-69FC-E39E47CE63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997510"/>
            <a:ext cx="2895441" cy="2167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D480768-613E-AF38-E968-18CD1789D9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0488" y="2214234"/>
            <a:ext cx="5299755" cy="4570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38263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EE4438-74EF-BF54-7E09-24CA6F40E2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73B9EE-6494-9DB3-E1DB-135056EF3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B1F5F1-2C7B-B64B-CE79-A9D0830C31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Function that creates summary table</a:t>
            </a:r>
          </a:p>
          <a:p>
            <a:r>
              <a:rPr lang="en-US" sz="2400" dirty="0"/>
              <a:t>Add function to a separate target</a:t>
            </a:r>
          </a:p>
          <a:p>
            <a:r>
              <a:rPr lang="en-US" sz="2400" dirty="0"/>
              <a:t>Run </a:t>
            </a:r>
            <a:r>
              <a:rPr lang="pt-BR" sz="2400" dirty="0">
                <a:solidFill>
                  <a:srgbClr val="FF0000"/>
                </a:solidFill>
              </a:rPr>
              <a:t>t a r g e t s </a:t>
            </a:r>
            <a:r>
              <a:rPr lang="pt-BR" sz="2400" dirty="0"/>
              <a:t>workflow</a:t>
            </a:r>
            <a:r>
              <a:rPr lang="en-US" sz="2400" dirty="0"/>
              <a:t>!</a:t>
            </a:r>
          </a:p>
          <a:p>
            <a:pPr marL="0" indent="0">
              <a:buNone/>
            </a:pPr>
            <a:endParaRPr lang="en-US" sz="2400" dirty="0"/>
          </a:p>
          <a:p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90F951-A71F-5367-6CB4-EB0EB5DC10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2077" y="810562"/>
            <a:ext cx="5668166" cy="86689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236BCF1-D903-87FC-973E-2151C522306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937" t="6997" r="36701" b="6880"/>
          <a:stretch>
            <a:fillRect/>
          </a:stretch>
        </p:blipFill>
        <p:spPr>
          <a:xfrm>
            <a:off x="838200" y="3357394"/>
            <a:ext cx="3486912" cy="350060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FAF9E21-E812-5A0F-6051-437B4A4307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0488" y="2214234"/>
            <a:ext cx="5299755" cy="45704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48B767E-F21D-3582-D127-02FD1BD69A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1997510"/>
            <a:ext cx="2895441" cy="216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48043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710EEF-A8A5-75DB-9A06-A0F0522263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E4B2B4-2CB9-E4B0-CDC4-7B4543204D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EDA further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E1EF9B0-6520-5433-5101-20F904C043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55261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C9B89A-AF09-7B45-F2CC-BC5643143D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C33154-1A45-FC17-F2FB-71D83EA9E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EDA further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BA6469-F95B-5174-3726-A2E313F058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928360" cy="4351338"/>
          </a:xfrm>
        </p:spPr>
        <p:txBody>
          <a:bodyPr>
            <a:normAutofit/>
          </a:bodyPr>
          <a:lstStyle/>
          <a:p>
            <a:r>
              <a:rPr lang="en-US" sz="2400" dirty="0"/>
              <a:t>Function that creates </a:t>
            </a:r>
            <a:r>
              <a:rPr lang="en-US" sz="2400" dirty="0" err="1"/>
              <a:t>eda</a:t>
            </a:r>
            <a:r>
              <a:rPr lang="en-US" sz="2400" dirty="0"/>
              <a:t> plots of a given variable by price</a:t>
            </a:r>
          </a:p>
          <a:p>
            <a:pPr marL="0" indent="0">
              <a:buNone/>
            </a:pPr>
            <a:endParaRPr lang="en-US" sz="2400" dirty="0"/>
          </a:p>
          <a:p>
            <a:endParaRPr lang="en-US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ADBA0F-15B7-0FD4-84AB-591F857236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0" y="1612783"/>
            <a:ext cx="5032094" cy="4880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2188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39460B-A651-6A15-EABC-C6A68AFD8E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BDC45A-73E4-4848-EBD7-89B27966F5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EDA further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C610DD-64EA-6CAF-8698-832C534DB5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193536" cy="4351338"/>
          </a:xfrm>
        </p:spPr>
        <p:txBody>
          <a:bodyPr>
            <a:normAutofit/>
          </a:bodyPr>
          <a:lstStyle/>
          <a:p>
            <a:r>
              <a:rPr lang="en-US" sz="2400" dirty="0"/>
              <a:t>Function that creates </a:t>
            </a:r>
            <a:r>
              <a:rPr lang="en-US" sz="2400" dirty="0" err="1"/>
              <a:t>eda</a:t>
            </a:r>
            <a:r>
              <a:rPr lang="en-US" sz="2400" dirty="0"/>
              <a:t> plots of a given variable by price</a:t>
            </a:r>
          </a:p>
          <a:p>
            <a:r>
              <a:rPr lang="en-US" sz="2400" dirty="0"/>
              <a:t>Create a target for each plot</a:t>
            </a:r>
          </a:p>
          <a:p>
            <a:pPr marL="0" indent="0">
              <a:buNone/>
            </a:pPr>
            <a:endParaRPr lang="en-US" sz="2400" dirty="0"/>
          </a:p>
          <a:p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C203A3-6B0E-624B-429A-65362EEDC3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9554" y="365125"/>
            <a:ext cx="2620882" cy="6281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82341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F39411-90C4-D158-1EB6-7B3A956634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45357-FD2C-BDB2-8465-AE6D330D9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EDA further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104B34-DD9C-BE4F-8ED8-9C3523BB65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782056" cy="4351338"/>
          </a:xfrm>
        </p:spPr>
        <p:txBody>
          <a:bodyPr>
            <a:normAutofit/>
          </a:bodyPr>
          <a:lstStyle/>
          <a:p>
            <a:r>
              <a:rPr lang="en-US" sz="2400" dirty="0"/>
              <a:t>Function that creates </a:t>
            </a:r>
            <a:r>
              <a:rPr lang="en-US" sz="2400" dirty="0" err="1"/>
              <a:t>eda</a:t>
            </a:r>
            <a:r>
              <a:rPr lang="en-US" sz="2400" dirty="0"/>
              <a:t> plots of a given variable by price</a:t>
            </a:r>
          </a:p>
          <a:p>
            <a:r>
              <a:rPr lang="en-US" sz="2400" dirty="0"/>
              <a:t>Create a target for each plot</a:t>
            </a:r>
          </a:p>
          <a:p>
            <a:r>
              <a:rPr lang="en-US" sz="2400" dirty="0"/>
              <a:t>Function and target that combines plots</a:t>
            </a:r>
          </a:p>
          <a:p>
            <a:pPr marL="0" indent="0">
              <a:buNone/>
            </a:pPr>
            <a:endParaRPr lang="en-US" sz="2400" dirty="0"/>
          </a:p>
          <a:p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2409E3-DA7A-2200-3AD3-F19D8B03ED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5432" y="1883921"/>
            <a:ext cx="5039471" cy="154507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56E8BCC-B986-C73C-3578-11C8FAB3CF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5432" y="3864771"/>
            <a:ext cx="3315163" cy="250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84531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B3536D-63E7-A0EB-F07B-506011FBBE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98B75-84A1-446A-5CEF-A3F8ED1D9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EDA further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B869EC-E2E1-6AC1-7A35-922B3AD722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782056" cy="4351338"/>
          </a:xfrm>
        </p:spPr>
        <p:txBody>
          <a:bodyPr>
            <a:normAutofit/>
          </a:bodyPr>
          <a:lstStyle/>
          <a:p>
            <a:r>
              <a:rPr lang="en-US" sz="2400" dirty="0"/>
              <a:t>Function that creates </a:t>
            </a:r>
            <a:r>
              <a:rPr lang="en-US" sz="2400" dirty="0" err="1"/>
              <a:t>eda</a:t>
            </a:r>
            <a:r>
              <a:rPr lang="en-US" sz="2400" dirty="0"/>
              <a:t> plots of a given variable by price</a:t>
            </a:r>
          </a:p>
          <a:p>
            <a:r>
              <a:rPr lang="en-US" sz="2400" dirty="0"/>
              <a:t>Create a target for each plot</a:t>
            </a:r>
          </a:p>
          <a:p>
            <a:r>
              <a:rPr lang="en-US" sz="2400" dirty="0"/>
              <a:t>Function and target to combine plots</a:t>
            </a:r>
          </a:p>
          <a:p>
            <a:r>
              <a:rPr lang="en-US" sz="2400" dirty="0"/>
              <a:t>Run </a:t>
            </a:r>
            <a:r>
              <a:rPr lang="pt-BR" sz="2400" dirty="0">
                <a:solidFill>
                  <a:srgbClr val="FF0000"/>
                </a:solidFill>
              </a:rPr>
              <a:t>t a r g e t s </a:t>
            </a:r>
            <a:r>
              <a:rPr lang="pt-BR" sz="2400" dirty="0"/>
              <a:t>workflow</a:t>
            </a:r>
            <a:r>
              <a:rPr lang="en-US" sz="2400" dirty="0"/>
              <a:t>!</a:t>
            </a:r>
          </a:p>
          <a:p>
            <a:pPr marL="0" indent="0">
              <a:buNone/>
            </a:pPr>
            <a:endParaRPr lang="en-US" sz="2400" dirty="0"/>
          </a:p>
          <a:p>
            <a:endParaRPr lang="en-US" sz="24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B013B27-766A-3C79-3547-282066C9FF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5976" y="638026"/>
            <a:ext cx="3315163" cy="31436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875417C-83BB-0EF2-447A-B322865C06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1307846"/>
            <a:ext cx="6094503" cy="435133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A9A4831-CD43-5901-DA5B-0468813C35B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68073"/>
          <a:stretch>
            <a:fillRect/>
          </a:stretch>
        </p:blipFill>
        <p:spPr>
          <a:xfrm>
            <a:off x="6665976" y="361256"/>
            <a:ext cx="5668166" cy="276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2979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AF243C-40E0-C146-6F75-01A63BA7D1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A1FC01-9DB6-7C50-93E9-54CD7D7FF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Chronic Sisyphean coding loop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382278-20DC-D686-6300-D73CE79ABB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025640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400" dirty="0"/>
              <a:t>Write code for project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Run entire project and wait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Discover an error </a:t>
            </a:r>
          </a:p>
          <a:p>
            <a:pPr marL="457200" lvl="1" indent="0">
              <a:buNone/>
            </a:pPr>
            <a:r>
              <a:rPr lang="en-US" sz="1800" dirty="0"/>
              <a:t>  </a:t>
            </a:r>
            <a:r>
              <a:rPr lang="en-US" sz="1600" dirty="0"/>
              <a:t>Or your advisor (@ Andreas) tells you to change your analysis🙂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Clear working directory (maybe)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47780A1-A296-5F3C-E8E9-0ABC212CDC2A}"/>
              </a:ext>
            </a:extLst>
          </p:cNvPr>
          <p:cNvGrpSpPr/>
          <p:nvPr/>
        </p:nvGrpSpPr>
        <p:grpSpPr>
          <a:xfrm>
            <a:off x="8129016" y="463483"/>
            <a:ext cx="3693754" cy="6179233"/>
            <a:chOff x="8119872" y="450302"/>
            <a:chExt cx="3693754" cy="6179233"/>
          </a:xfrm>
        </p:grpSpPr>
        <p:pic>
          <p:nvPicPr>
            <p:cNvPr id="1026" name="Picture 2" descr="You are NOT Sisyphus – Encouraging Press">
              <a:extLst>
                <a:ext uri="{FF2B5EF4-FFF2-40B4-BE49-F238E27FC236}">
                  <a16:creationId xmlns:a16="http://schemas.microsoft.com/office/drawing/2014/main" id="{85069F17-D9C7-FA72-1288-04F11D38A71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552"/>
            <a:stretch>
              <a:fillRect/>
            </a:stretch>
          </p:blipFill>
          <p:spPr bwMode="auto">
            <a:xfrm>
              <a:off x="8119872" y="450302"/>
              <a:ext cx="3693754" cy="61792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ABC5A93-F667-EEBF-6BF9-1DA2EF55FC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567" t="38737" r="41487" b="29017"/>
            <a:stretch>
              <a:fillRect/>
            </a:stretch>
          </p:blipFill>
          <p:spPr>
            <a:xfrm>
              <a:off x="8528684" y="3498115"/>
              <a:ext cx="588969" cy="668287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728A3C1D-B23C-3786-4509-1828EAFF491B}"/>
              </a:ext>
            </a:extLst>
          </p:cNvPr>
          <p:cNvSpPr txBox="1"/>
          <p:nvPr/>
        </p:nvSpPr>
        <p:spPr>
          <a:xfrm>
            <a:off x="173736" y="6365717"/>
            <a:ext cx="40142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Analogy by Will Landau, </a:t>
            </a:r>
            <a:r>
              <a:rPr lang="pt-BR" sz="1200" dirty="0">
                <a:solidFill>
                  <a:srgbClr val="FF0000"/>
                </a:solidFill>
              </a:rPr>
              <a:t>t a r g e t s </a:t>
            </a:r>
            <a:r>
              <a:rPr lang="pt-BR" sz="1200" dirty="0"/>
              <a:t>developer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78185744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36F553-D47F-E7A7-69B2-31D73FE93A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4FC6FA-3511-14D3-D874-CB45F1919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EDA further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FD3FC9-20BF-B846-1AFB-34CBB35C4E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782056" cy="4351338"/>
          </a:xfrm>
        </p:spPr>
        <p:txBody>
          <a:bodyPr>
            <a:normAutofit/>
          </a:bodyPr>
          <a:lstStyle/>
          <a:p>
            <a:r>
              <a:rPr lang="en-US" sz="2400" dirty="0"/>
              <a:t>Function that creates </a:t>
            </a:r>
            <a:r>
              <a:rPr lang="en-US" sz="2400" dirty="0" err="1"/>
              <a:t>eda</a:t>
            </a:r>
            <a:r>
              <a:rPr lang="en-US" sz="2400" dirty="0"/>
              <a:t> plots of a given variable by price</a:t>
            </a:r>
          </a:p>
          <a:p>
            <a:r>
              <a:rPr lang="en-US" sz="2400" dirty="0"/>
              <a:t>Create a target for each plot</a:t>
            </a:r>
          </a:p>
          <a:p>
            <a:r>
              <a:rPr lang="en-US" sz="2400" dirty="0"/>
              <a:t>Function and target that combines plots</a:t>
            </a:r>
          </a:p>
          <a:p>
            <a:r>
              <a:rPr lang="en-US" sz="2400" dirty="0"/>
              <a:t>Run </a:t>
            </a:r>
            <a:r>
              <a:rPr lang="pt-BR" sz="2400" dirty="0">
                <a:solidFill>
                  <a:srgbClr val="FF0000"/>
                </a:solidFill>
              </a:rPr>
              <a:t>t a r g e t s </a:t>
            </a:r>
            <a:r>
              <a:rPr lang="pt-BR" sz="2400" dirty="0"/>
              <a:t>workflow</a:t>
            </a:r>
            <a:r>
              <a:rPr lang="en-US" sz="2400" dirty="0"/>
              <a:t>!</a:t>
            </a:r>
          </a:p>
          <a:p>
            <a:pPr marL="0" indent="0">
              <a:buNone/>
            </a:pPr>
            <a:endParaRPr lang="en-US" sz="2400" dirty="0"/>
          </a:p>
          <a:p>
            <a:endParaRPr lang="en-US" sz="2400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4CC849B-76E4-D852-8177-DA4A9165EEC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842" t="7584" r="3811"/>
          <a:stretch>
            <a:fillRect/>
          </a:stretch>
        </p:blipFill>
        <p:spPr>
          <a:xfrm>
            <a:off x="6830569" y="1392729"/>
            <a:ext cx="5212080" cy="54652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8677AE0-FC68-BB34-CE3B-E0F29F2D25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0569" y="774138"/>
            <a:ext cx="2124371" cy="20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68408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C1C50E-CD89-8A17-C37C-255ED6974B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EA454B-6B79-11A9-1A08-3B93811E3C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Fit a model</a:t>
            </a:r>
          </a:p>
        </p:txBody>
      </p:sp>
    </p:spTree>
    <p:extLst>
      <p:ext uri="{BB962C8B-B14F-4D97-AF65-F5344CB8AC3E}">
        <p14:creationId xmlns:p14="http://schemas.microsoft.com/office/powerpoint/2010/main" val="102442938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1D4060-C244-F124-AFFB-1DEE990F0F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CAA331-9B3A-F7EE-420C-473A436B6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Fit a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D8B3D2-5BAE-A3A5-710F-50448FF800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775383" cy="4351338"/>
          </a:xfrm>
        </p:spPr>
        <p:txBody>
          <a:bodyPr>
            <a:normAutofit/>
          </a:bodyPr>
          <a:lstStyle/>
          <a:p>
            <a:r>
              <a:rPr lang="en-US" sz="2400" dirty="0"/>
              <a:t>Data are right-skewed so fit gamma regression model with carat, cut, color, and clarity as predictors of price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04438B-9E08-F349-1761-537F71985F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3696" y="365125"/>
            <a:ext cx="4265916" cy="3171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81105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E7DCEB-F2B4-D7D3-73D0-F7AB4EBC23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A3552-185B-0866-AEDE-AE5454EAE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Fit a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981D97-9674-577D-5406-F93BB360D6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775383" cy="4351338"/>
          </a:xfrm>
        </p:spPr>
        <p:txBody>
          <a:bodyPr>
            <a:normAutofit/>
          </a:bodyPr>
          <a:lstStyle/>
          <a:p>
            <a:r>
              <a:rPr lang="en-US" sz="2400" dirty="0"/>
              <a:t>Data are right-skewed so fit gamma regression model with carat, cut, color, and clarity as predictors of price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16440B-091F-D908-89A6-8C90DAA43F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388" y="3270015"/>
            <a:ext cx="6634490" cy="23795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F5FE4B2-A880-2E28-2DEC-98A790CD1D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8277" y="3673878"/>
            <a:ext cx="3305636" cy="15718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8D2E53D-888D-0218-1373-EEDA908C55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3696" y="365125"/>
            <a:ext cx="4265916" cy="3171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39913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38D4F004-BE47-773F-A1FC-1502C36A7E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3680" y="987074"/>
            <a:ext cx="5334291" cy="554255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3BCA327-255F-1F94-6ECC-E76056270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ERROR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FED397-C45C-9F23-3720-894ABBC841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890" y="1782867"/>
            <a:ext cx="5772956" cy="8859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4859F3B-EF9B-5FD6-4BCD-C5EFFCA1F9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891" y="2873672"/>
            <a:ext cx="6506678" cy="884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17197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A471AA-CD19-474D-BFB7-86E6D2AE30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Debugging in </a:t>
            </a:r>
            <a:r>
              <a:rPr lang="en-US" i="1" dirty="0">
                <a:solidFill>
                  <a:srgbClr val="FF0000"/>
                </a:solidFill>
              </a:rPr>
              <a:t>t a r g e t s 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62BBF1E-28DB-41D0-97ED-CE54C86942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64522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BEB737-08B3-F69A-06E3-FD30852492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CD284-8377-CA52-56A6-388A796BC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Debugging in </a:t>
            </a:r>
            <a:r>
              <a:rPr lang="en-US" i="1" dirty="0">
                <a:solidFill>
                  <a:srgbClr val="FF0000"/>
                </a:solidFill>
              </a:rPr>
              <a:t>t a r g e t s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10E8BB-6291-9CB7-7D69-FEF4172472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Debugging in R is easiest when the session is interactive </a:t>
            </a:r>
            <a:r>
              <a:rPr lang="en-US" sz="2400" dirty="0" err="1"/>
              <a:t>ie</a:t>
            </a:r>
            <a:r>
              <a:rPr lang="en-US" sz="2400" dirty="0"/>
              <a:t> you have full control over the code and objects in the environment, and you are free to tinker and test until you find the issue</a:t>
            </a:r>
          </a:p>
        </p:txBody>
      </p:sp>
    </p:spTree>
    <p:extLst>
      <p:ext uri="{BB962C8B-B14F-4D97-AF65-F5344CB8AC3E}">
        <p14:creationId xmlns:p14="http://schemas.microsoft.com/office/powerpoint/2010/main" val="372825412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3B2387-65DD-47CE-DF15-2E7B335AD7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77EF32-ABCE-BD92-C68C-686872CFBA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Debugging in </a:t>
            </a:r>
            <a:r>
              <a:rPr lang="en-US" i="1" dirty="0">
                <a:solidFill>
                  <a:srgbClr val="FF0000"/>
                </a:solidFill>
              </a:rPr>
              <a:t>t a r g e t s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F4E112-F090-AFD9-78E7-27F458D253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Debugging in R is easiest when the session is interactive </a:t>
            </a:r>
            <a:r>
              <a:rPr lang="en-US" sz="2400" dirty="0" err="1"/>
              <a:t>ie</a:t>
            </a:r>
            <a:r>
              <a:rPr lang="en-US" sz="2400" dirty="0"/>
              <a:t> you have full control over the code and objects in the environment, and you are free to tinker and test until you find the issue</a:t>
            </a:r>
          </a:p>
          <a:p>
            <a:r>
              <a:rPr lang="en-US" sz="2400" dirty="0"/>
              <a:t>However, we intentionally use a non-interactive setup with targets because it is more automated and reproducible</a:t>
            </a:r>
          </a:p>
        </p:txBody>
      </p:sp>
    </p:spTree>
    <p:extLst>
      <p:ext uri="{BB962C8B-B14F-4D97-AF65-F5344CB8AC3E}">
        <p14:creationId xmlns:p14="http://schemas.microsoft.com/office/powerpoint/2010/main" val="134660254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0F50EB-9F2C-475E-D4D3-3A47A72AC3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EC256E-6CF6-664F-43AF-FA4F293E3D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Debugging in </a:t>
            </a:r>
            <a:r>
              <a:rPr lang="en-US" i="1" dirty="0">
                <a:solidFill>
                  <a:srgbClr val="FF0000"/>
                </a:solidFill>
              </a:rPr>
              <a:t>t a r g e t s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F87492-0E6B-E992-6633-EC616560BD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Debugging in R is easiest when the session is interactive </a:t>
            </a:r>
            <a:r>
              <a:rPr lang="en-US" sz="2400" dirty="0" err="1"/>
              <a:t>ie</a:t>
            </a:r>
            <a:r>
              <a:rPr lang="en-US" sz="2400" dirty="0"/>
              <a:t> you have full control over the code and objects in the environment, and you are free to tinker and test until you find the issue</a:t>
            </a:r>
          </a:p>
          <a:p>
            <a:r>
              <a:rPr lang="en-US" sz="2400" dirty="0"/>
              <a:t>However, we intentionally use a non-interactive setup with targets because it is more automated and reproducible</a:t>
            </a:r>
          </a:p>
          <a:p>
            <a:r>
              <a:rPr lang="en-US" sz="2400" dirty="0"/>
              <a:t>In this case, the targets error message was pretty informative but that doesn’t always happen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1F9FD9-49FB-C268-E105-4DA5DA5D05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5016256"/>
            <a:ext cx="6506678" cy="884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5149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2B7EBC-E8C3-0120-A81A-E94008F1CF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8DA07C-A3B6-3189-6AFF-89A2ECC90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Debugging in </a:t>
            </a:r>
            <a:r>
              <a:rPr lang="en-US" i="1" dirty="0">
                <a:solidFill>
                  <a:srgbClr val="FF0000"/>
                </a:solidFill>
              </a:rPr>
              <a:t>t a r g e t s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E6FC6B-0BF3-5A11-86DE-81D473BB2D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Debugging in R is easiest when the session is interactive </a:t>
            </a:r>
            <a:r>
              <a:rPr lang="en-US" sz="2400" dirty="0" err="1"/>
              <a:t>ie</a:t>
            </a:r>
            <a:r>
              <a:rPr lang="en-US" sz="2400" dirty="0"/>
              <a:t> you have full control over the code and objects in the environment, and you are free to tinker and test until you find the issue</a:t>
            </a:r>
          </a:p>
          <a:p>
            <a:r>
              <a:rPr lang="en-US" sz="2400" dirty="0"/>
              <a:t>However, we intentionally use a non-interactive setup with targets because it is more automated and reproducible</a:t>
            </a:r>
          </a:p>
          <a:p>
            <a:r>
              <a:rPr lang="en-US" sz="2400" dirty="0"/>
              <a:t>In this case, the targets error message was pretty informative but that doesn’t always happen</a:t>
            </a:r>
          </a:p>
          <a:p>
            <a:r>
              <a:rPr lang="en-US" sz="2400" dirty="0"/>
              <a:t>Debugging your functions in targets sometimes requires a few extra steps</a:t>
            </a:r>
          </a:p>
        </p:txBody>
      </p:sp>
    </p:spTree>
    <p:extLst>
      <p:ext uri="{BB962C8B-B14F-4D97-AF65-F5344CB8AC3E}">
        <p14:creationId xmlns:p14="http://schemas.microsoft.com/office/powerpoint/2010/main" val="30515251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89ADC6-B0E4-33A1-EF8D-29F3F626DF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9244EE-7FA2-0240-6DF2-7CE231ACC9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Chronic Sisyphean coding loop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CBE212-DEED-B31A-9FAE-FCD3262CB9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025640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400" dirty="0"/>
              <a:t>Write code for project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Run entire project and wait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Discover an error </a:t>
            </a:r>
          </a:p>
          <a:p>
            <a:pPr marL="457200" lvl="1" indent="0">
              <a:buNone/>
            </a:pPr>
            <a:r>
              <a:rPr lang="en-US" sz="1800" dirty="0"/>
              <a:t>  </a:t>
            </a:r>
            <a:r>
              <a:rPr lang="en-US" sz="1600" dirty="0"/>
              <a:t>Or your advisor (@ Andreas) tells you to change your analysis🙂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Clear working directory (maybe)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Repeat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67793F5-56AF-EC2E-C9F0-9C23880C76F2}"/>
              </a:ext>
            </a:extLst>
          </p:cNvPr>
          <p:cNvGrpSpPr/>
          <p:nvPr/>
        </p:nvGrpSpPr>
        <p:grpSpPr>
          <a:xfrm>
            <a:off x="8129016" y="463483"/>
            <a:ext cx="3693754" cy="6179233"/>
            <a:chOff x="8119872" y="450302"/>
            <a:chExt cx="3693754" cy="6179233"/>
          </a:xfrm>
        </p:grpSpPr>
        <p:pic>
          <p:nvPicPr>
            <p:cNvPr id="1026" name="Picture 2" descr="You are NOT Sisyphus – Encouraging Press">
              <a:extLst>
                <a:ext uri="{FF2B5EF4-FFF2-40B4-BE49-F238E27FC236}">
                  <a16:creationId xmlns:a16="http://schemas.microsoft.com/office/drawing/2014/main" id="{2637B8F5-CCE9-C0F0-39B9-BCCF746573F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552"/>
            <a:stretch>
              <a:fillRect/>
            </a:stretch>
          </p:blipFill>
          <p:spPr bwMode="auto">
            <a:xfrm>
              <a:off x="8119872" y="450302"/>
              <a:ext cx="3693754" cy="61792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EE3D90E-ABE3-34A2-B637-AB77DC70B5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567" t="38737" r="41487" b="29017"/>
            <a:stretch>
              <a:fillRect/>
            </a:stretch>
          </p:blipFill>
          <p:spPr>
            <a:xfrm>
              <a:off x="8528684" y="3498115"/>
              <a:ext cx="588969" cy="668287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3A862DAC-8B1B-6A99-F3C5-3E2402145A41}"/>
              </a:ext>
            </a:extLst>
          </p:cNvPr>
          <p:cNvSpPr txBox="1"/>
          <p:nvPr/>
        </p:nvSpPr>
        <p:spPr>
          <a:xfrm>
            <a:off x="173736" y="6365717"/>
            <a:ext cx="40142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Analogy by Will Landau, </a:t>
            </a:r>
            <a:r>
              <a:rPr lang="pt-BR" sz="1200" dirty="0">
                <a:solidFill>
                  <a:srgbClr val="FF0000"/>
                </a:solidFill>
              </a:rPr>
              <a:t>t a r g e t s </a:t>
            </a:r>
            <a:r>
              <a:rPr lang="pt-BR" sz="1200" dirty="0"/>
              <a:t>developer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80901252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CA3709-FC1D-C36C-6497-4D6C4272D7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F1A02-A4BA-853D-2CA4-E0DA10422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Debugging in </a:t>
            </a:r>
            <a:r>
              <a:rPr lang="en-US" i="1" dirty="0">
                <a:solidFill>
                  <a:srgbClr val="FF0000"/>
                </a:solidFill>
              </a:rPr>
              <a:t>t a r g e t s </a:t>
            </a:r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98DFF44-5A1A-2669-02E6-7848DF1A8CC4}"/>
              </a:ext>
            </a:extLst>
          </p:cNvPr>
          <p:cNvSpPr txBox="1">
            <a:spLocks/>
          </p:cNvSpPr>
          <p:nvPr/>
        </p:nvSpPr>
        <p:spPr>
          <a:xfrm>
            <a:off x="838200" y="1560820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Option 1</a:t>
            </a:r>
          </a:p>
          <a:p>
            <a:r>
              <a:rPr lang="en-US" sz="2000" dirty="0"/>
              <a:t>Recall: when we defined the crew controller for local workers, we asked each worker to create a log file and store it in the /logs folder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1941815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CC401E-9137-05E0-FA00-7C29A10601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88F8C1-C4FB-26EE-6F92-8092D7882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Debugging in </a:t>
            </a:r>
            <a:r>
              <a:rPr lang="en-US" i="1" dirty="0">
                <a:solidFill>
                  <a:srgbClr val="FF0000"/>
                </a:solidFill>
              </a:rPr>
              <a:t>t a r g e t s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AF3C15-BADD-A571-1D77-3DFF880EC9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0820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Option 1</a:t>
            </a:r>
          </a:p>
          <a:p>
            <a:r>
              <a:rPr lang="en-US" sz="2000" dirty="0"/>
              <a:t>Recall: when we defined the crew controller for local workers, we asked each worker to create a log file and store it in the /logs folder</a:t>
            </a:r>
          </a:p>
          <a:p>
            <a:r>
              <a:rPr lang="en-US" sz="2000" dirty="0"/>
              <a:t>When you encounter an error with little explanation, one option is to go to the most recent log and you’ll find a more detailed report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3C1AAF-04DF-B0EC-C858-328EFC7275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697" y="3429000"/>
            <a:ext cx="3356987" cy="3212682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946560A1-F939-3ABD-F475-923049F4A5DC}"/>
              </a:ext>
            </a:extLst>
          </p:cNvPr>
          <p:cNvSpPr/>
          <p:nvPr/>
        </p:nvSpPr>
        <p:spPr>
          <a:xfrm>
            <a:off x="978408" y="5175504"/>
            <a:ext cx="832104" cy="3200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623DF7B-E7FC-2EF7-F4F0-B00DA90ADC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5187" y="3736489"/>
            <a:ext cx="5710121" cy="2440474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D5B5FEE0-D087-FB53-027C-2B41FB20F89A}"/>
              </a:ext>
            </a:extLst>
          </p:cNvPr>
          <p:cNvSpPr/>
          <p:nvPr/>
        </p:nvSpPr>
        <p:spPr>
          <a:xfrm>
            <a:off x="8610600" y="3841274"/>
            <a:ext cx="832104" cy="3200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53054C1-4573-BF83-75D7-C0AB461B5ED8}"/>
              </a:ext>
            </a:extLst>
          </p:cNvPr>
          <p:cNvSpPr/>
          <p:nvPr/>
        </p:nvSpPr>
        <p:spPr>
          <a:xfrm>
            <a:off x="4587240" y="4258056"/>
            <a:ext cx="1740408" cy="3200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72103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C4D2AD-19A0-8A2D-C136-C27DDED36C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01F2AA-9C1F-80CC-29F8-741BE0A1F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Debugging in </a:t>
            </a:r>
            <a:r>
              <a:rPr lang="en-US" i="1" dirty="0">
                <a:solidFill>
                  <a:srgbClr val="FF0000"/>
                </a:solidFill>
              </a:rPr>
              <a:t>t a r g e t s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69E6AE-53A5-6F24-6AC2-0B69E1B331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DE5FA70-57FC-F2CE-FF2D-9ED2BAB3D5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339" y="1690688"/>
            <a:ext cx="5368933" cy="487150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81F74D3-31CA-8A1A-C2B5-689FBC3BEDBD}"/>
              </a:ext>
            </a:extLst>
          </p:cNvPr>
          <p:cNvSpPr txBox="1"/>
          <p:nvPr/>
        </p:nvSpPr>
        <p:spPr>
          <a:xfrm>
            <a:off x="8168521" y="3532082"/>
            <a:ext cx="318527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/>
              <a:t>Not super informative for debugging in this case because the code is so simple but can be very helpful for more complex analyses.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1315F1-F06E-E0CA-3D38-74D8483F3AB6}"/>
              </a:ext>
            </a:extLst>
          </p:cNvPr>
          <p:cNvSpPr txBox="1"/>
          <p:nvPr/>
        </p:nvSpPr>
        <p:spPr>
          <a:xfrm>
            <a:off x="8168521" y="2314314"/>
            <a:ext cx="31852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/>
              <a:t>Lots of session info that can be useful depending on what you’re doing</a:t>
            </a:r>
          </a:p>
        </p:txBody>
      </p:sp>
    </p:spTree>
    <p:extLst>
      <p:ext uri="{BB962C8B-B14F-4D97-AF65-F5344CB8AC3E}">
        <p14:creationId xmlns:p14="http://schemas.microsoft.com/office/powerpoint/2010/main" val="238552097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85EE79-335D-161A-774F-FBFA4DE1B0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CFBEA6-5E5D-A7CE-6FE6-D1FA381A79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Debugging in </a:t>
            </a:r>
            <a:r>
              <a:rPr lang="en-US" i="1" dirty="0">
                <a:solidFill>
                  <a:srgbClr val="FF0000"/>
                </a:solidFill>
              </a:rPr>
              <a:t>t a r g e t s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1B745D-C6EE-96FB-A44C-37D19F4F69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7D50760-2ECF-9350-9C6A-6350673804F7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Option 2</a:t>
            </a:r>
          </a:p>
          <a:p>
            <a:r>
              <a:rPr lang="en-US" sz="2400" dirty="0"/>
              <a:t>Pause the pipeline with browser()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95099127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2E2F01-97F5-61C2-382F-6D5836E994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E1978-D740-21EE-C12D-866DF1DB5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Debugging in </a:t>
            </a:r>
            <a:r>
              <a:rPr lang="en-US" i="1" dirty="0">
                <a:solidFill>
                  <a:srgbClr val="FF0000"/>
                </a:solidFill>
              </a:rPr>
              <a:t>t a r g e t s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5815BF-13A1-057F-BA8D-0484DA0A65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607E5C9-F741-E5A6-BB18-4CB22A6105D2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Option 2</a:t>
            </a:r>
          </a:p>
          <a:p>
            <a:r>
              <a:rPr lang="en-US" sz="2400" dirty="0"/>
              <a:t>Pause the pipeline with browser()</a:t>
            </a:r>
          </a:p>
          <a:p>
            <a:r>
              <a:rPr lang="en-US" sz="2400" dirty="0"/>
              <a:t>Insert browser() into your errored function</a:t>
            </a:r>
          </a:p>
          <a:p>
            <a:endParaRPr lang="en-US" sz="2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A5357E-346E-C569-4990-8DA714A998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5011" y="4058966"/>
            <a:ext cx="6118765" cy="2252934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4BC9F34C-0A90-683F-26A0-FB3AC77EA01E}"/>
              </a:ext>
            </a:extLst>
          </p:cNvPr>
          <p:cNvSpPr/>
          <p:nvPr/>
        </p:nvSpPr>
        <p:spPr>
          <a:xfrm>
            <a:off x="6096000" y="4334256"/>
            <a:ext cx="1109472" cy="457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33793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407A0B-E4B6-6BBA-3E11-4F68C19E2F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9AF19-CA6E-BB27-F584-8B6CFF862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Debugging in </a:t>
            </a:r>
            <a:r>
              <a:rPr lang="en-US" i="1" dirty="0">
                <a:solidFill>
                  <a:srgbClr val="FF0000"/>
                </a:solidFill>
              </a:rPr>
              <a:t>t a r g e t s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87DA76-A291-6FDC-F403-88608CFBBC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798CF08-C950-E19B-AED6-903C16537033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Option 2</a:t>
            </a:r>
          </a:p>
          <a:p>
            <a:r>
              <a:rPr lang="en-US" sz="2400" dirty="0"/>
              <a:t>Pause the pipeline with browser()</a:t>
            </a:r>
          </a:p>
          <a:p>
            <a:r>
              <a:rPr lang="en-US" sz="2400" dirty="0"/>
              <a:t>Insert browser() into your errored function and save</a:t>
            </a:r>
          </a:p>
          <a:p>
            <a:r>
              <a:rPr lang="en-US" sz="2400" dirty="0"/>
              <a:t>Call </a:t>
            </a:r>
            <a:r>
              <a:rPr lang="en-US" sz="2400" dirty="0" err="1"/>
              <a:t>tar_make</a:t>
            </a:r>
            <a:r>
              <a:rPr lang="en-US" sz="2400" dirty="0"/>
              <a:t>() with </a:t>
            </a:r>
            <a:r>
              <a:rPr lang="en-US" sz="2400" dirty="0" err="1"/>
              <a:t>callr_function</a:t>
            </a:r>
            <a:r>
              <a:rPr lang="en-US" sz="2400" dirty="0"/>
              <a:t> = NULL, </a:t>
            </a:r>
            <a:r>
              <a:rPr lang="en-US" sz="2400" dirty="0" err="1"/>
              <a:t>use_crew</a:t>
            </a:r>
            <a:r>
              <a:rPr lang="en-US" sz="2400" dirty="0"/>
              <a:t> = FALSE, and </a:t>
            </a:r>
            <a:r>
              <a:rPr lang="en-US" sz="2400" dirty="0" err="1"/>
              <a:t>as_job</a:t>
            </a:r>
            <a:r>
              <a:rPr lang="en-US" sz="2400" dirty="0"/>
              <a:t> = FALSE </a:t>
            </a:r>
          </a:p>
          <a:p>
            <a:pPr lvl="1"/>
            <a:r>
              <a:rPr lang="en-US" sz="2000" dirty="0"/>
              <a:t>This runs the whole pipeline in your interactive session without launching a new </a:t>
            </a:r>
            <a:r>
              <a:rPr lang="en-US" sz="2000" dirty="0" err="1"/>
              <a:t>callr</a:t>
            </a:r>
            <a:r>
              <a:rPr lang="en-US" sz="2000" dirty="0"/>
              <a:t>::r() process, parallel crew workers, or an RStudio job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8ADB099-53BA-5EA5-F226-60D6DE4E90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1361" y="4726094"/>
            <a:ext cx="9869277" cy="295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33259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1BD973-1CD1-460A-3CAB-15B9EEE6F9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A5E68E-8738-277A-68C4-2F626C5E6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Debugging in </a:t>
            </a:r>
            <a:r>
              <a:rPr lang="en-US" i="1" dirty="0">
                <a:solidFill>
                  <a:srgbClr val="FF0000"/>
                </a:solidFill>
              </a:rPr>
              <a:t>t a r g e t s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38AD81-A2A9-F57E-B8D6-E5B7B1E053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83357EF-F042-5189-82F9-225E519FE67F}"/>
              </a:ext>
            </a:extLst>
          </p:cNvPr>
          <p:cNvSpPr txBox="1">
            <a:spLocks/>
          </p:cNvSpPr>
          <p:nvPr/>
        </p:nvSpPr>
        <p:spPr>
          <a:xfrm>
            <a:off x="972312" y="162140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Call </a:t>
            </a:r>
            <a:r>
              <a:rPr lang="en-US" sz="2000" dirty="0" err="1"/>
              <a:t>tar_make</a:t>
            </a:r>
            <a:r>
              <a:rPr lang="en-US" sz="2000" dirty="0"/>
              <a:t>() with </a:t>
            </a:r>
            <a:r>
              <a:rPr lang="en-US" sz="2000" dirty="0" err="1"/>
              <a:t>callr_function</a:t>
            </a:r>
            <a:r>
              <a:rPr lang="en-US" sz="2000" dirty="0"/>
              <a:t> = NULL, </a:t>
            </a:r>
            <a:r>
              <a:rPr lang="en-US" sz="2000" dirty="0" err="1"/>
              <a:t>use_crew</a:t>
            </a:r>
            <a:r>
              <a:rPr lang="en-US" sz="2000" dirty="0"/>
              <a:t> = FALSE, and </a:t>
            </a:r>
            <a:r>
              <a:rPr lang="en-US" sz="2000" dirty="0" err="1"/>
              <a:t>as_job</a:t>
            </a:r>
            <a:r>
              <a:rPr lang="en-US" sz="2000" dirty="0"/>
              <a:t> = FALSE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3ED3B3-789F-9C04-93AE-6D20B90F1A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7645" y="2082184"/>
            <a:ext cx="7554379" cy="4410691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98698C4D-F977-E173-D067-A3588D3C08BE}"/>
              </a:ext>
            </a:extLst>
          </p:cNvPr>
          <p:cNvSpPr/>
          <p:nvPr/>
        </p:nvSpPr>
        <p:spPr>
          <a:xfrm>
            <a:off x="3983736" y="5948363"/>
            <a:ext cx="1109472" cy="457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2347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BD7078-1DC1-E10E-ABA2-CCF4E86886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F1F44E-3B6C-47AB-2054-37DEF2E41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Debugging in </a:t>
            </a:r>
            <a:r>
              <a:rPr lang="en-US" i="1" dirty="0">
                <a:solidFill>
                  <a:srgbClr val="FF0000"/>
                </a:solidFill>
              </a:rPr>
              <a:t>t a r g e t s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CABC06-ECDE-10C0-D720-79A3729094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1E1EE31-FEB2-A020-9F38-6FB5719E2111}"/>
              </a:ext>
            </a:extLst>
          </p:cNvPr>
          <p:cNvSpPr txBox="1">
            <a:spLocks/>
          </p:cNvSpPr>
          <p:nvPr/>
        </p:nvSpPr>
        <p:spPr>
          <a:xfrm>
            <a:off x="972312" y="162140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Call </a:t>
            </a:r>
            <a:r>
              <a:rPr lang="en-US" sz="2000" dirty="0" err="1"/>
              <a:t>tar_make</a:t>
            </a:r>
            <a:r>
              <a:rPr lang="en-US" sz="2000" dirty="0"/>
              <a:t>() with </a:t>
            </a:r>
            <a:r>
              <a:rPr lang="en-US" sz="2000" dirty="0" err="1"/>
              <a:t>callr_function</a:t>
            </a:r>
            <a:r>
              <a:rPr lang="en-US" sz="2000" dirty="0"/>
              <a:t> = NULL, </a:t>
            </a:r>
            <a:r>
              <a:rPr lang="en-US" sz="2000" dirty="0" err="1"/>
              <a:t>use_crew</a:t>
            </a:r>
            <a:r>
              <a:rPr lang="en-US" sz="2000" dirty="0"/>
              <a:t> = FALSE, and </a:t>
            </a:r>
            <a:r>
              <a:rPr lang="en-US" sz="2000" dirty="0" err="1"/>
              <a:t>as_job</a:t>
            </a:r>
            <a:r>
              <a:rPr lang="en-US" sz="2000" dirty="0"/>
              <a:t> = FALSE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13DBE38-1251-A508-F45B-E94AD00EAD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9431" y="2179192"/>
            <a:ext cx="9813349" cy="4432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18775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77BCAD-F717-ACCF-B6E6-E6CBB048AD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36D7-4D3D-C510-E6C9-1C6076A2D5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Debugging in </a:t>
            </a:r>
            <a:r>
              <a:rPr lang="en-US" i="1" dirty="0">
                <a:solidFill>
                  <a:srgbClr val="FF0000"/>
                </a:solidFill>
              </a:rPr>
              <a:t>t a r g e t s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F3C882-EFC1-4D25-AC4C-499E340EA2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AEC5069-23AC-2F40-54E7-AB0B884E24E4}"/>
              </a:ext>
            </a:extLst>
          </p:cNvPr>
          <p:cNvSpPr txBox="1">
            <a:spLocks/>
          </p:cNvSpPr>
          <p:nvPr/>
        </p:nvSpPr>
        <p:spPr>
          <a:xfrm>
            <a:off x="972312" y="162140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Call </a:t>
            </a:r>
            <a:r>
              <a:rPr lang="en-US" sz="2000" dirty="0" err="1"/>
              <a:t>tar_make</a:t>
            </a:r>
            <a:r>
              <a:rPr lang="en-US" sz="2000" dirty="0"/>
              <a:t>() with </a:t>
            </a:r>
            <a:r>
              <a:rPr lang="en-US" sz="2000" dirty="0" err="1"/>
              <a:t>callr_function</a:t>
            </a:r>
            <a:r>
              <a:rPr lang="en-US" sz="2000" dirty="0"/>
              <a:t> = NULL, </a:t>
            </a:r>
            <a:r>
              <a:rPr lang="en-US" sz="2000" dirty="0" err="1"/>
              <a:t>use_crew</a:t>
            </a:r>
            <a:r>
              <a:rPr lang="en-US" sz="2000" dirty="0"/>
              <a:t> = FALSE, and </a:t>
            </a:r>
            <a:r>
              <a:rPr lang="en-US" sz="2000" dirty="0" err="1"/>
              <a:t>as_job</a:t>
            </a:r>
            <a:r>
              <a:rPr lang="en-US" sz="2000" dirty="0"/>
              <a:t> = FALSE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EC5B9FB-9CD3-C45F-9884-1DF3D3E001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3876" y="2230968"/>
            <a:ext cx="8308148" cy="4428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45379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D32888-75F1-3C0C-7B50-495413165D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B5B71-11D5-414E-3A7B-8C428FCFD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Debugging in </a:t>
            </a:r>
            <a:r>
              <a:rPr lang="en-US" i="1" dirty="0">
                <a:solidFill>
                  <a:srgbClr val="FF0000"/>
                </a:solidFill>
              </a:rPr>
              <a:t>t a r g e t s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E98FA1-93FE-6E6E-0B10-EA8C96DC39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648AD92-7FCB-7A41-5A67-2D186C98937E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We’ve located the line that contains the error</a:t>
            </a:r>
          </a:p>
          <a:p>
            <a:r>
              <a:rPr lang="en-US" sz="2400" dirty="0"/>
              <a:t>Replace the misspelled variable and rerun </a:t>
            </a:r>
            <a:r>
              <a:rPr lang="en-US" sz="2400" dirty="0" err="1"/>
              <a:t>tar_make</a:t>
            </a:r>
            <a:r>
              <a:rPr lang="en-US" sz="2400" dirty="0"/>
              <a:t>()</a:t>
            </a:r>
          </a:p>
          <a:p>
            <a:endParaRPr lang="en-US" sz="2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4623C11-9F1F-6056-35C6-22601F70E3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466" y="3194505"/>
            <a:ext cx="6417350" cy="238333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0C6217D-ECD3-C67B-70B2-D168F0DC78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9088" y="4386172"/>
            <a:ext cx="5004877" cy="819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2854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877C82-BB7C-8CB5-EFAA-42A0FC255F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3B8F5-F693-552A-23A4-2B189580D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Chronic Sisyphean coding loop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3BC020-E23C-5DC6-0F32-9DD1D40EB8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025640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400" dirty="0"/>
              <a:t>Write code for project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Run entire project and wait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Discover an error </a:t>
            </a:r>
          </a:p>
          <a:p>
            <a:pPr marL="457200" lvl="1" indent="0">
              <a:buNone/>
            </a:pPr>
            <a:r>
              <a:rPr lang="en-US" sz="1800" dirty="0"/>
              <a:t>  </a:t>
            </a:r>
            <a:r>
              <a:rPr lang="en-US" sz="1600" dirty="0"/>
              <a:t>Or your advisor (@ Andreas) tells you to change your analysis🙂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Clear working directory (maybe)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Repeat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C51ACA4-AF24-496D-0626-3EF2F3B31EEE}"/>
              </a:ext>
            </a:extLst>
          </p:cNvPr>
          <p:cNvGrpSpPr/>
          <p:nvPr/>
        </p:nvGrpSpPr>
        <p:grpSpPr>
          <a:xfrm>
            <a:off x="8129016" y="463483"/>
            <a:ext cx="3693754" cy="6179233"/>
            <a:chOff x="8119872" y="450302"/>
            <a:chExt cx="3693754" cy="6179233"/>
          </a:xfrm>
        </p:grpSpPr>
        <p:pic>
          <p:nvPicPr>
            <p:cNvPr id="1026" name="Picture 2" descr="You are NOT Sisyphus – Encouraging Press">
              <a:extLst>
                <a:ext uri="{FF2B5EF4-FFF2-40B4-BE49-F238E27FC236}">
                  <a16:creationId xmlns:a16="http://schemas.microsoft.com/office/drawing/2014/main" id="{BE13F96B-94E1-E591-3107-240ABDEE636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552"/>
            <a:stretch>
              <a:fillRect/>
            </a:stretch>
          </p:blipFill>
          <p:spPr bwMode="auto">
            <a:xfrm>
              <a:off x="8119872" y="450302"/>
              <a:ext cx="3693754" cy="61792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D36EA6E-34C5-663C-BADE-55F13A46A2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567" t="38737" r="41487" b="29017"/>
            <a:stretch>
              <a:fillRect/>
            </a:stretch>
          </p:blipFill>
          <p:spPr>
            <a:xfrm>
              <a:off x="8528684" y="3498115"/>
              <a:ext cx="588969" cy="668287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59974526-85EB-448D-F5CE-0215480676DE}"/>
              </a:ext>
            </a:extLst>
          </p:cNvPr>
          <p:cNvSpPr txBox="1"/>
          <p:nvPr/>
        </p:nvSpPr>
        <p:spPr>
          <a:xfrm>
            <a:off x="173736" y="6365717"/>
            <a:ext cx="40142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Analogy by Will Landau, </a:t>
            </a:r>
            <a:r>
              <a:rPr lang="pt-BR" sz="1200" dirty="0">
                <a:solidFill>
                  <a:srgbClr val="FF0000"/>
                </a:solidFill>
              </a:rPr>
              <a:t>t a r g e t s </a:t>
            </a:r>
            <a:r>
              <a:rPr lang="pt-BR" sz="1200" dirty="0"/>
              <a:t>developer</a:t>
            </a:r>
            <a:endParaRPr 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18A737-61E4-14EF-F4CC-D0AFB35D7726}"/>
              </a:ext>
            </a:extLst>
          </p:cNvPr>
          <p:cNvSpPr txBox="1"/>
          <p:nvPr/>
        </p:nvSpPr>
        <p:spPr>
          <a:xfrm>
            <a:off x="838200" y="4974336"/>
            <a:ext cx="627583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Interactive coding sessions (</a:t>
            </a:r>
            <a:r>
              <a:rPr lang="en-US" sz="2000" b="1" dirty="0" err="1"/>
              <a:t>ie</a:t>
            </a:r>
            <a:r>
              <a:rPr lang="en-US" sz="2000" b="1" dirty="0"/>
              <a:t> storing objects in the environment) can be time consuming, unorganized, and difficult to reproduce.</a:t>
            </a:r>
          </a:p>
        </p:txBody>
      </p:sp>
    </p:spTree>
    <p:extLst>
      <p:ext uri="{BB962C8B-B14F-4D97-AF65-F5344CB8AC3E}">
        <p14:creationId xmlns:p14="http://schemas.microsoft.com/office/powerpoint/2010/main" val="163442589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64D22C-8310-67C6-0783-F94AFB6E4F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16608F-165F-480D-2716-A2370D9DB1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BA1CA4-3E15-A4B6-D548-4235A67907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892230E-EECF-D9F2-F986-3B3EA8BAD78D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8754912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15E23D-9C26-90CC-261D-B6B66335CE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23728-04FF-29CC-D947-800C2E8BF8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3D224B-9539-8492-64D7-716175F497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3E4E8BD-ED19-E8AF-03B3-0E2934F8B6EE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Function to make an interpretable figure of our results</a:t>
            </a:r>
          </a:p>
          <a:p>
            <a:endParaRPr lang="en-US" sz="2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7D5431C-4E38-9862-07EF-27B74C916E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0285" y="2610042"/>
            <a:ext cx="5418782" cy="27065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FEA4872-D881-11E1-82D8-578BC647EA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781" y="2350008"/>
            <a:ext cx="5944219" cy="4507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64812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2143C9-7BD2-5BCF-EF03-6F673FBD65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7FFC8-9FBC-A268-E6BA-99DFBEE00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5F67EE-F3AC-729B-63E3-FA8B0C75DF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1354A1C-C376-1DFC-E777-53EDD5662F60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Function to make an interpretable figure of our results</a:t>
            </a:r>
          </a:p>
          <a:p>
            <a:endParaRPr lang="en-US" sz="2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B847D00-91DA-5325-8707-1CBF211AC5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0285" y="2610042"/>
            <a:ext cx="5418782" cy="2706560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E84BBAF2-68DC-B4FF-A5E9-2C9F5FCAA76A}"/>
              </a:ext>
            </a:extLst>
          </p:cNvPr>
          <p:cNvSpPr/>
          <p:nvPr/>
        </p:nvSpPr>
        <p:spPr>
          <a:xfrm>
            <a:off x="7869936" y="4704066"/>
            <a:ext cx="859536" cy="30470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DAD649-5DF5-850E-B659-686C70D76C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781" y="2350008"/>
            <a:ext cx="5944219" cy="4507992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A68AA19B-58DA-F249-E289-95BAC35C473F}"/>
              </a:ext>
            </a:extLst>
          </p:cNvPr>
          <p:cNvSpPr/>
          <p:nvPr/>
        </p:nvSpPr>
        <p:spPr>
          <a:xfrm>
            <a:off x="2962656" y="2411970"/>
            <a:ext cx="859536" cy="30470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43691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8E0686-E9F4-337C-D1C9-70798A9537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ABE79-1F83-F5CB-DF23-75AB0C58D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5E6454-1FD2-5C75-6649-78A0F58193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A97ACFD-F6F8-AEB4-7E96-D35E12878109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Function to make an interpretable figure of our results</a:t>
            </a:r>
          </a:p>
          <a:p>
            <a:r>
              <a:rPr lang="en-US" sz="2400" dirty="0"/>
              <a:t>Make a target and run</a:t>
            </a:r>
          </a:p>
          <a:p>
            <a:endParaRPr lang="en-US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A92AD0-3EEE-A747-680D-A2BD6E2917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16462"/>
            <a:ext cx="6868192" cy="279543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C872C54-01DC-809B-1C22-FD307FE64E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8192" y="3666636"/>
            <a:ext cx="5222422" cy="669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97594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95D280-9BA8-A8E4-A358-7E21406315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AFA124-B12C-996C-39D0-9080C76ACA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CB4EFC-4305-8D78-B3C5-2ED4E6C44C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115B96A-3112-AEC5-7381-F72B914B41A7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Function to make an interpretable figure of our results</a:t>
            </a:r>
          </a:p>
          <a:p>
            <a:r>
              <a:rPr lang="en-US" sz="2400" dirty="0"/>
              <a:t>Make a target and run</a:t>
            </a:r>
          </a:p>
          <a:p>
            <a:endParaRPr lang="en-US" sz="24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6B2154E-237B-FD27-90F9-1B162EDAC9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296" y="3824848"/>
            <a:ext cx="4031413" cy="1156358"/>
          </a:xfrm>
          <a:prstGeom prst="rect">
            <a:avLst/>
          </a:prstGeom>
        </p:spPr>
      </p:pic>
      <p:pic>
        <p:nvPicPr>
          <p:cNvPr id="7" name="Picture 6" descr="A graph with numbers and lines&#10;&#10;AI-generated content may be incorrect.">
            <a:extLst>
              <a:ext uri="{FF2B5EF4-FFF2-40B4-BE49-F238E27FC236}">
                <a16:creationId xmlns:a16="http://schemas.microsoft.com/office/drawing/2014/main" id="{541565D3-CDA7-23F3-D75E-157B416972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7109" y="2379357"/>
            <a:ext cx="7415352" cy="4237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62426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22C5EB-6424-F5F4-1CE2-D9BB653FA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7780" y="2431669"/>
            <a:ext cx="9616440" cy="1325563"/>
          </a:xfrm>
        </p:spPr>
        <p:txBody>
          <a:bodyPr/>
          <a:lstStyle/>
          <a:p>
            <a:pPr algn="ctr"/>
            <a:r>
              <a:rPr lang="en-US" dirty="0"/>
              <a:t>Now we have an efficient, organized, and fully reproducible workflow!</a:t>
            </a:r>
          </a:p>
        </p:txBody>
      </p:sp>
    </p:spTree>
    <p:extLst>
      <p:ext uri="{BB962C8B-B14F-4D97-AF65-F5344CB8AC3E}">
        <p14:creationId xmlns:p14="http://schemas.microsoft.com/office/powerpoint/2010/main" val="51820871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F9C4B0-4BA6-63F3-9FBA-4CFBE4C580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DE3E4C-0D73-23AC-03BD-9123233573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Lastly…using </a:t>
            </a:r>
            <a:r>
              <a:rPr lang="en-US" sz="4000" i="1" dirty="0">
                <a:solidFill>
                  <a:srgbClr val="FF0000"/>
                </a:solidFill>
              </a:rPr>
              <a:t>t a r g e t s</a:t>
            </a:r>
            <a:r>
              <a:rPr lang="en-US" sz="4000" dirty="0"/>
              <a:t> with the UGA sapelo2 cluster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F8F839F-27F2-FC08-8E6A-2645ADDB84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83793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0F8838-50EC-6253-822C-A9E24E581B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57D9CC-980D-ABA6-3211-DDC00CC1EB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Lastly…using </a:t>
            </a:r>
            <a:r>
              <a:rPr lang="en-US" sz="4000" i="1" dirty="0">
                <a:solidFill>
                  <a:srgbClr val="FF0000"/>
                </a:solidFill>
              </a:rPr>
              <a:t>t a r g e t s</a:t>
            </a:r>
            <a:r>
              <a:rPr lang="en-US" sz="4000" dirty="0"/>
              <a:t> with the UGA sapelo2 cluster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5EC6B3-BC06-CB05-7032-F308F6B644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Sapelo2 is high‐performance computing (HPC) Linux cluster run by the Georgia Advanced Computing Resource Center (GACRC) at UGA</a:t>
            </a:r>
          </a:p>
          <a:p>
            <a:pPr lvl="1"/>
            <a:r>
              <a:rPr lang="en-US" dirty="0"/>
              <a:t>I.e. a super-computer</a:t>
            </a:r>
          </a:p>
        </p:txBody>
      </p:sp>
    </p:spTree>
    <p:extLst>
      <p:ext uri="{BB962C8B-B14F-4D97-AF65-F5344CB8AC3E}">
        <p14:creationId xmlns:p14="http://schemas.microsoft.com/office/powerpoint/2010/main" val="201756327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4DDC03-0989-2F14-B70E-C435FE6CDD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EFF8B-C13F-8894-9942-0D1792B9A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Lastly…using </a:t>
            </a:r>
            <a:r>
              <a:rPr lang="en-US" sz="4000" i="1" dirty="0">
                <a:solidFill>
                  <a:srgbClr val="FF0000"/>
                </a:solidFill>
              </a:rPr>
              <a:t>t a r g e t s</a:t>
            </a:r>
            <a:r>
              <a:rPr lang="en-US" sz="4000" dirty="0"/>
              <a:t> with the UGA sapelo2 cluster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8DD9F0-AAC4-24AF-330F-8157DF7393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Sapelo2 is high‐performance computing (HPC) Linux cluster run by the Georgia Advanced Computing Resource Center (GACRC) at UGA</a:t>
            </a:r>
          </a:p>
          <a:p>
            <a:pPr lvl="1"/>
            <a:r>
              <a:rPr lang="en-US" dirty="0"/>
              <a:t>I.e. a super-computer</a:t>
            </a:r>
          </a:p>
          <a:p>
            <a:r>
              <a:rPr lang="en-US" dirty="0"/>
              <a:t>It has about 38,000 CPU cores (compared to your laptop or desktop which probably has 4-16) and a bunch of different nodes</a:t>
            </a:r>
          </a:p>
        </p:txBody>
      </p:sp>
    </p:spTree>
    <p:extLst>
      <p:ext uri="{BB962C8B-B14F-4D97-AF65-F5344CB8AC3E}">
        <p14:creationId xmlns:p14="http://schemas.microsoft.com/office/powerpoint/2010/main" val="301506338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3E9AE4-C56F-2498-7E80-7BC3C23C1F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FEC39C-2AA4-3F9B-E8C0-83646AE60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Lastly…using </a:t>
            </a:r>
            <a:r>
              <a:rPr lang="en-US" sz="4000" i="1" dirty="0">
                <a:solidFill>
                  <a:srgbClr val="FF0000"/>
                </a:solidFill>
              </a:rPr>
              <a:t>t a r g e t s</a:t>
            </a:r>
            <a:r>
              <a:rPr lang="en-US" sz="4000" dirty="0"/>
              <a:t> with the UGA sapelo2 cluster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541510-F284-6406-D1FC-895FED799D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Sapelo2 is high‐performance computing (HPC) Linux cluster run by the Georgia Advanced Computing Resource Center (GACRC) at UGA</a:t>
            </a:r>
          </a:p>
          <a:p>
            <a:pPr lvl="1"/>
            <a:r>
              <a:rPr lang="en-US" dirty="0"/>
              <a:t>I.e. a super-computer</a:t>
            </a:r>
          </a:p>
          <a:p>
            <a:r>
              <a:rPr lang="en-US" dirty="0"/>
              <a:t>It has about 38,000 CPU cores (compared to your laptop or desktop which probably has 4-16) and a bunch of different nodes</a:t>
            </a:r>
          </a:p>
          <a:p>
            <a:r>
              <a:rPr lang="en-US" dirty="0"/>
              <a:t>More cores + more nodes = super fast and efficient computing😊</a:t>
            </a:r>
          </a:p>
        </p:txBody>
      </p:sp>
    </p:spTree>
    <p:extLst>
      <p:ext uri="{BB962C8B-B14F-4D97-AF65-F5344CB8AC3E}">
        <p14:creationId xmlns:p14="http://schemas.microsoft.com/office/powerpoint/2010/main" val="10110314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12AFD0-FEE2-1AB8-80B5-1361052314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AD145-F4B3-4A98-6599-C76571C4C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Chronic Sisyphean coding loop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D6E5D0-F85D-743C-ED65-7F3790839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025640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400" dirty="0"/>
              <a:t>Write code for project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Run entire project and wait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Discover an error </a:t>
            </a:r>
          </a:p>
          <a:p>
            <a:pPr marL="457200" lvl="1" indent="0">
              <a:buNone/>
            </a:pPr>
            <a:r>
              <a:rPr lang="en-US" sz="1800" dirty="0"/>
              <a:t>  </a:t>
            </a:r>
            <a:r>
              <a:rPr lang="en-US" sz="1600" dirty="0"/>
              <a:t>Or your advisor (@ Andreas) tells you to change your analysis🙂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Clear working directory (maybe)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Repeat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B9800C4-FEA5-A9E5-19C9-F7D9BA836D07}"/>
              </a:ext>
            </a:extLst>
          </p:cNvPr>
          <p:cNvGrpSpPr/>
          <p:nvPr/>
        </p:nvGrpSpPr>
        <p:grpSpPr>
          <a:xfrm>
            <a:off x="8129016" y="463483"/>
            <a:ext cx="3693754" cy="6179233"/>
            <a:chOff x="8119872" y="450302"/>
            <a:chExt cx="3693754" cy="6179233"/>
          </a:xfrm>
        </p:grpSpPr>
        <p:pic>
          <p:nvPicPr>
            <p:cNvPr id="1026" name="Picture 2" descr="You are NOT Sisyphus – Encouraging Press">
              <a:extLst>
                <a:ext uri="{FF2B5EF4-FFF2-40B4-BE49-F238E27FC236}">
                  <a16:creationId xmlns:a16="http://schemas.microsoft.com/office/drawing/2014/main" id="{8A42AA83-3013-A2A2-E070-F44449F6B8B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552"/>
            <a:stretch>
              <a:fillRect/>
            </a:stretch>
          </p:blipFill>
          <p:spPr bwMode="auto">
            <a:xfrm>
              <a:off x="8119872" y="450302"/>
              <a:ext cx="3693754" cy="61792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940081C-1B84-754D-39C3-9115DA225C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567" t="38737" r="41487" b="29017"/>
            <a:stretch>
              <a:fillRect/>
            </a:stretch>
          </p:blipFill>
          <p:spPr>
            <a:xfrm>
              <a:off x="8528684" y="3498115"/>
              <a:ext cx="588969" cy="668287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B491ACFF-9B00-232B-21CF-759F857C7E66}"/>
              </a:ext>
            </a:extLst>
          </p:cNvPr>
          <p:cNvSpPr txBox="1"/>
          <p:nvPr/>
        </p:nvSpPr>
        <p:spPr>
          <a:xfrm>
            <a:off x="173736" y="6365717"/>
            <a:ext cx="40142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Analogy by Will Landau, </a:t>
            </a:r>
            <a:r>
              <a:rPr lang="pt-BR" sz="1200" i="1" dirty="0">
                <a:solidFill>
                  <a:srgbClr val="FF0000"/>
                </a:solidFill>
              </a:rPr>
              <a:t>t a r g e t s </a:t>
            </a:r>
            <a:r>
              <a:rPr lang="pt-BR" sz="1200" dirty="0"/>
              <a:t>developer</a:t>
            </a:r>
            <a:endParaRPr 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71C942-DEDC-95A5-BDE6-D7E67508FD29}"/>
              </a:ext>
            </a:extLst>
          </p:cNvPr>
          <p:cNvSpPr txBox="1"/>
          <p:nvPr/>
        </p:nvSpPr>
        <p:spPr>
          <a:xfrm>
            <a:off x="838200" y="4974336"/>
            <a:ext cx="627583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Interactive coding sessions (</a:t>
            </a:r>
            <a:r>
              <a:rPr lang="en-US" sz="2000" b="1" dirty="0" err="1"/>
              <a:t>ie</a:t>
            </a:r>
            <a:r>
              <a:rPr lang="en-US" sz="2000" b="1" dirty="0"/>
              <a:t> storing objects in the environment) can be time consuming, unorganized, and difficult to reproduce.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D06F2F-D9A4-6D4B-B91C-F31AFE1BFF13}"/>
              </a:ext>
            </a:extLst>
          </p:cNvPr>
          <p:cNvSpPr txBox="1"/>
          <p:nvPr/>
        </p:nvSpPr>
        <p:spPr>
          <a:xfrm>
            <a:off x="2523744" y="2413337"/>
            <a:ext cx="4718304" cy="101566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rgbClr val="FF0000"/>
                </a:solidFill>
              </a:rPr>
              <a:t>t a r g e t 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6684A60-3664-8AE9-9B16-C83315C1F3B8}"/>
              </a:ext>
            </a:extLst>
          </p:cNvPr>
          <p:cNvSpPr txBox="1"/>
          <p:nvPr/>
        </p:nvSpPr>
        <p:spPr>
          <a:xfrm>
            <a:off x="2448418" y="4202436"/>
            <a:ext cx="1803542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t a r g e t 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E4AD804-D4CA-C62B-BF23-F29AC4443485}"/>
              </a:ext>
            </a:extLst>
          </p:cNvPr>
          <p:cNvGrpSpPr/>
          <p:nvPr/>
        </p:nvGrpSpPr>
        <p:grpSpPr>
          <a:xfrm>
            <a:off x="781071" y="2066406"/>
            <a:ext cx="10572729" cy="3002655"/>
            <a:chOff x="781071" y="2066406"/>
            <a:chExt cx="10572729" cy="3002655"/>
          </a:xfrm>
        </p:grpSpPr>
        <p:pic>
          <p:nvPicPr>
            <p:cNvPr id="6" name="Picture 2" descr="Deleted user has entered the chat Blank Template - Imgflip">
              <a:extLst>
                <a:ext uri="{FF2B5EF4-FFF2-40B4-BE49-F238E27FC236}">
                  <a16:creationId xmlns:a16="http://schemas.microsoft.com/office/drawing/2014/main" id="{754FDDAE-20C2-B53A-CDDB-A8EBFA10A2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1071" y="2066406"/>
              <a:ext cx="10572729" cy="30026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60187FD-A6EC-6AAE-3E84-D635995F01AF}"/>
                </a:ext>
              </a:extLst>
            </p:cNvPr>
            <p:cNvSpPr txBox="1"/>
            <p:nvPr/>
          </p:nvSpPr>
          <p:spPr>
            <a:xfrm>
              <a:off x="2523744" y="2385018"/>
              <a:ext cx="4718304" cy="101566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0" i="1" dirty="0">
                  <a:solidFill>
                    <a:srgbClr val="FF0000"/>
                  </a:solidFill>
                </a:rPr>
                <a:t>t a r g e t s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A614E2D-8010-34D1-DEB7-382AFBF2446C}"/>
                </a:ext>
              </a:extLst>
            </p:cNvPr>
            <p:cNvSpPr txBox="1"/>
            <p:nvPr/>
          </p:nvSpPr>
          <p:spPr>
            <a:xfrm>
              <a:off x="2448418" y="4174117"/>
              <a:ext cx="1803542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2800" i="1" dirty="0">
                  <a:solidFill>
                    <a:srgbClr val="FF0000"/>
                  </a:solidFill>
                </a:rPr>
                <a:t>t a r g e t 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1855306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A9C3D2-EC73-6611-6D01-E91FF1EA17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C3D134-D4B2-A2A9-CBFF-8EB8E00EE9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Lastly…using </a:t>
            </a:r>
            <a:r>
              <a:rPr lang="en-US" sz="4000" i="1" dirty="0">
                <a:solidFill>
                  <a:srgbClr val="FF0000"/>
                </a:solidFill>
              </a:rPr>
              <a:t>t a r g e t s</a:t>
            </a:r>
            <a:r>
              <a:rPr lang="en-US" sz="4000" dirty="0"/>
              <a:t> with the UGA sapelo2 cluster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AA9B3B-8E8F-5574-9959-BBDD511F4C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Sapelo2 is high‐performance computing (HPC) Linux cluster run by the Georgia Advanced Computing Resource Center (GACRC) at UGA</a:t>
            </a:r>
          </a:p>
          <a:p>
            <a:pPr lvl="1"/>
            <a:r>
              <a:rPr lang="en-US" dirty="0"/>
              <a:t>I.e. a super-computer</a:t>
            </a:r>
          </a:p>
          <a:p>
            <a:r>
              <a:rPr lang="en-US" dirty="0"/>
              <a:t>It has about 38,000 CPU cores (compared to your laptop or desktop which probably has 4-16) and a bunch of different nodes</a:t>
            </a:r>
          </a:p>
          <a:p>
            <a:r>
              <a:rPr lang="en-US" dirty="0"/>
              <a:t>More cores + more nodes = super fast and efficient computing😊</a:t>
            </a:r>
          </a:p>
          <a:p>
            <a:r>
              <a:rPr lang="en-US" dirty="0"/>
              <a:t>Any UGA student or faculty member can use it once you take a short training course</a:t>
            </a:r>
          </a:p>
        </p:txBody>
      </p:sp>
    </p:spTree>
    <p:extLst>
      <p:ext uri="{BB962C8B-B14F-4D97-AF65-F5344CB8AC3E}">
        <p14:creationId xmlns:p14="http://schemas.microsoft.com/office/powerpoint/2010/main" val="39609774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A9D249-D12F-E26F-A738-21F61EB1FB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867170-AAA1-7BDF-0DC2-BC4F23010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Using </a:t>
            </a:r>
            <a:r>
              <a:rPr lang="en-US" sz="4000" i="1" dirty="0">
                <a:solidFill>
                  <a:srgbClr val="FF0000"/>
                </a:solidFill>
              </a:rPr>
              <a:t>t a r g e t s</a:t>
            </a:r>
            <a:r>
              <a:rPr lang="en-US" sz="4000" dirty="0"/>
              <a:t> with the UGA sapelo2 cluster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635E6F-71F6-2834-EF20-3A57D44C3A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As an example, lets run the diamond pipeline on the cluster:</a:t>
            </a:r>
          </a:p>
        </p:txBody>
      </p:sp>
    </p:spTree>
    <p:extLst>
      <p:ext uri="{BB962C8B-B14F-4D97-AF65-F5344CB8AC3E}">
        <p14:creationId xmlns:p14="http://schemas.microsoft.com/office/powerpoint/2010/main" val="359991006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58F348-C79A-3935-BF7A-DA46C9FA6D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47E06-F4BF-791F-F490-4BAF12B07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Using </a:t>
            </a:r>
            <a:r>
              <a:rPr lang="en-US" sz="4000" i="1" dirty="0">
                <a:solidFill>
                  <a:srgbClr val="FF0000"/>
                </a:solidFill>
              </a:rPr>
              <a:t>t a r g e t s</a:t>
            </a:r>
            <a:r>
              <a:rPr lang="en-US" sz="4000" dirty="0"/>
              <a:t> with the UGA sapelo2 cluster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F53E17-7DE3-7314-93B3-4DA790FC23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As an example, lets run the diamond pipeline on the cluster:</a:t>
            </a:r>
          </a:p>
          <a:p>
            <a:r>
              <a:rPr lang="en-US" sz="2400" dirty="0"/>
              <a:t>Invalidate the targets that have already been run (and push changes to </a:t>
            </a:r>
            <a:r>
              <a:rPr lang="en-US" sz="2400" dirty="0" err="1"/>
              <a:t>github</a:t>
            </a:r>
            <a:r>
              <a:rPr lang="en-US" sz="2400" dirty="0"/>
              <a:t>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A4A7127-B411-7C9E-02CC-731E669874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8079" y="3429000"/>
            <a:ext cx="4992097" cy="53720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B688168-4914-5DA6-A530-0475712AB79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2336" t="5635"/>
          <a:stretch>
            <a:fillRect/>
          </a:stretch>
        </p:blipFill>
        <p:spPr>
          <a:xfrm>
            <a:off x="7922279" y="2835263"/>
            <a:ext cx="3581400" cy="3860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71398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74C5D8-46DB-A0F5-1261-9E8DCF9C7E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AE7267-6C33-B4EE-6615-D04E6B8D47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Using </a:t>
            </a:r>
            <a:r>
              <a:rPr lang="en-US" sz="4000" i="1" dirty="0">
                <a:solidFill>
                  <a:srgbClr val="FF0000"/>
                </a:solidFill>
              </a:rPr>
              <a:t>t a r g e t s</a:t>
            </a:r>
            <a:r>
              <a:rPr lang="en-US" sz="4000" dirty="0"/>
              <a:t> with the UGA sapelo2 cluster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CE5057-9442-C9A5-2B94-056715C05F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As an example, lets run the diamond pipeline on the cluster:</a:t>
            </a:r>
          </a:p>
          <a:p>
            <a:r>
              <a:rPr lang="en-US" sz="2400" dirty="0"/>
              <a:t>Log into the cluster and change to the scratch/ directory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FA5AEF-E12C-0087-6FB6-5ED70D581C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5955" y="3301794"/>
            <a:ext cx="6380090" cy="160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03009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938FE0-4828-53D7-323F-F3F06A4412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41DEC7-484F-3BDB-3EF4-BD91DBEAE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Using </a:t>
            </a:r>
            <a:r>
              <a:rPr lang="en-US" sz="4000" i="1" dirty="0">
                <a:solidFill>
                  <a:srgbClr val="FF0000"/>
                </a:solidFill>
              </a:rPr>
              <a:t>t a r g e t s</a:t>
            </a:r>
            <a:r>
              <a:rPr lang="en-US" sz="4000" dirty="0"/>
              <a:t> with the UGA sapelo2 cluster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18A5EC-144A-74E5-9F13-B8929DF4F0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As an example, lets run the diamond pipeline on the cluster:</a:t>
            </a:r>
          </a:p>
          <a:p>
            <a:r>
              <a:rPr lang="en-US" sz="2400" dirty="0"/>
              <a:t>Log into the cluster and change to the scratch/ directory</a:t>
            </a:r>
          </a:p>
          <a:p>
            <a:r>
              <a:rPr lang="en-US" sz="2400" dirty="0"/>
              <a:t>Clone your </a:t>
            </a:r>
            <a:r>
              <a:rPr lang="en-US" sz="2400" dirty="0" err="1"/>
              <a:t>github</a:t>
            </a:r>
            <a:r>
              <a:rPr lang="en-US" sz="2400" dirty="0"/>
              <a:t> project to sapelo2 </a:t>
            </a:r>
          </a:p>
          <a:p>
            <a:pPr lvl="1"/>
            <a:r>
              <a:rPr lang="en-US" sz="2000" dirty="0"/>
              <a:t>Note that you need to generate a personal access token in </a:t>
            </a:r>
            <a:r>
              <a:rPr lang="en-US" sz="2000" dirty="0" err="1"/>
              <a:t>github</a:t>
            </a:r>
            <a:r>
              <a:rPr lang="en-US" sz="2000" dirty="0"/>
              <a:t> and give it repo scope</a:t>
            </a:r>
          </a:p>
          <a:p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464EA1-F5CD-8029-4419-E4FCA8BB0E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127735"/>
            <a:ext cx="10205173" cy="297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84930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2C9C92-1A39-B02D-4EE0-00B3AFFBA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F99AF2-E703-14C4-1CA3-1269E445E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Using </a:t>
            </a:r>
            <a:r>
              <a:rPr lang="en-US" sz="4000" i="1" dirty="0">
                <a:solidFill>
                  <a:srgbClr val="FF0000"/>
                </a:solidFill>
              </a:rPr>
              <a:t>t a r g e t s</a:t>
            </a:r>
            <a:r>
              <a:rPr lang="en-US" sz="4000" dirty="0"/>
              <a:t> with the UGA sapelo2 cluster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30E012-04CB-F36D-DD0D-58D8D1E1AB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As an example, lets run the diamond pipeline on the cluster:</a:t>
            </a:r>
          </a:p>
          <a:p>
            <a:r>
              <a:rPr lang="en-US" sz="2000" dirty="0"/>
              <a:t>Log into the cluster and change to the scratch/ directory</a:t>
            </a:r>
          </a:p>
          <a:p>
            <a:r>
              <a:rPr lang="en-US" sz="2000" dirty="0"/>
              <a:t>Clone your </a:t>
            </a:r>
            <a:r>
              <a:rPr lang="en-US" sz="2000" dirty="0" err="1"/>
              <a:t>github</a:t>
            </a:r>
            <a:r>
              <a:rPr lang="en-US" sz="2000" dirty="0"/>
              <a:t> project to sapelo2</a:t>
            </a:r>
          </a:p>
          <a:p>
            <a:r>
              <a:rPr lang="en-US" sz="2000" dirty="0"/>
              <a:t>Write your </a:t>
            </a:r>
            <a:r>
              <a:rPr lang="en-US" sz="2000" dirty="0" err="1"/>
              <a:t>slurm</a:t>
            </a:r>
            <a:r>
              <a:rPr lang="en-US" sz="2000" dirty="0"/>
              <a:t> script</a:t>
            </a:r>
          </a:p>
          <a:p>
            <a:pPr lvl="1"/>
            <a:r>
              <a:rPr lang="en-US" sz="1600" dirty="0"/>
              <a:t>Note: make sure all necessary packages are installed in R on the cluster</a:t>
            </a:r>
          </a:p>
          <a:p>
            <a:pPr marL="0" indent="0">
              <a:buNone/>
            </a:pPr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6912D6-ACDB-748E-1D53-6267AB6092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736" y="3797228"/>
            <a:ext cx="2874264" cy="2519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8C7CBE0-3D31-EB39-A59F-4CCD3D3BEE0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50776"/>
          <a:stretch>
            <a:fillRect/>
          </a:stretch>
        </p:blipFill>
        <p:spPr>
          <a:xfrm>
            <a:off x="554736" y="4280426"/>
            <a:ext cx="6204122" cy="22537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910C875-188C-11AA-43A4-227D80EA1E4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8363" r="14458"/>
          <a:stretch>
            <a:fillRect/>
          </a:stretch>
        </p:blipFill>
        <p:spPr>
          <a:xfrm>
            <a:off x="7042322" y="4239103"/>
            <a:ext cx="5059039" cy="2253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57852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E8EA78-56A2-026B-500F-A45B865FF0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F7EBCF-4920-46DB-B7E7-319B2566E1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Using </a:t>
            </a:r>
            <a:r>
              <a:rPr lang="en-US" sz="4000" i="1" dirty="0">
                <a:solidFill>
                  <a:srgbClr val="FF0000"/>
                </a:solidFill>
              </a:rPr>
              <a:t>t a r g e t s</a:t>
            </a:r>
            <a:r>
              <a:rPr lang="en-US" sz="4000" dirty="0"/>
              <a:t> with the UGA sapelo2 cluster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DCEB79-BBE6-CDE4-A898-5637883C86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As an example, lets run the diamond pipeline on the cluster:</a:t>
            </a:r>
          </a:p>
          <a:p>
            <a:r>
              <a:rPr lang="en-US" sz="2000" dirty="0"/>
              <a:t>Log into the cluster and change to the scratch/ directory</a:t>
            </a:r>
          </a:p>
          <a:p>
            <a:r>
              <a:rPr lang="en-US" sz="2000" dirty="0"/>
              <a:t>Clone your </a:t>
            </a:r>
            <a:r>
              <a:rPr lang="en-US" sz="2000" dirty="0" err="1"/>
              <a:t>github</a:t>
            </a:r>
            <a:r>
              <a:rPr lang="en-US" sz="2000" dirty="0"/>
              <a:t> project to sapelo2 </a:t>
            </a:r>
          </a:p>
          <a:p>
            <a:r>
              <a:rPr lang="en-US" sz="2000" dirty="0"/>
              <a:t>Write your </a:t>
            </a:r>
            <a:r>
              <a:rPr lang="en-US" sz="2000" dirty="0" err="1"/>
              <a:t>slurm</a:t>
            </a:r>
            <a:r>
              <a:rPr lang="en-US" sz="2000" dirty="0"/>
              <a:t> script</a:t>
            </a:r>
          </a:p>
          <a:p>
            <a:r>
              <a:rPr lang="en-US" sz="2000" dirty="0"/>
              <a:t>Submit your job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2C07D2-BD8D-C841-7B01-86CD13552C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001294"/>
            <a:ext cx="6354062" cy="4096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CECAF61-5002-6071-307A-FF839104D2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989102"/>
            <a:ext cx="8945223" cy="609685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F896556-2F81-E9F9-DD3F-CC0A86FBA51A}"/>
              </a:ext>
            </a:extLst>
          </p:cNvPr>
          <p:cNvCxnSpPr>
            <a:cxnSpLocks/>
          </p:cNvCxnSpPr>
          <p:nvPr/>
        </p:nvCxnSpPr>
        <p:spPr>
          <a:xfrm>
            <a:off x="4517136" y="4178808"/>
            <a:ext cx="256032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549FE6F-21F5-4A5C-3DC2-689CEDED6772}"/>
              </a:ext>
            </a:extLst>
          </p:cNvPr>
          <p:cNvCxnSpPr>
            <a:cxnSpLocks/>
          </p:cNvCxnSpPr>
          <p:nvPr/>
        </p:nvCxnSpPr>
        <p:spPr>
          <a:xfrm>
            <a:off x="4575048" y="5190744"/>
            <a:ext cx="1520952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933688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E72F58-3C2E-C366-4E9F-2927876154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1C1D6F-E6CE-5356-09CB-2D9225CD6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Using </a:t>
            </a:r>
            <a:r>
              <a:rPr lang="en-US" sz="4000" i="1" dirty="0">
                <a:solidFill>
                  <a:srgbClr val="FF0000"/>
                </a:solidFill>
              </a:rPr>
              <a:t>t a r g e t s</a:t>
            </a:r>
            <a:r>
              <a:rPr lang="en-US" sz="4000" dirty="0"/>
              <a:t> with the UGA sapelo2 cluster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621CC4-1074-366B-97D8-2E535D1211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As an example, lets run the diamond pipeline on the cluster:</a:t>
            </a:r>
          </a:p>
          <a:p>
            <a:r>
              <a:rPr lang="en-US" sz="2000" dirty="0"/>
              <a:t>Log into the cluster and change to the scratch/ directory</a:t>
            </a:r>
          </a:p>
          <a:p>
            <a:r>
              <a:rPr lang="en-US" sz="2000" dirty="0"/>
              <a:t>Clone your </a:t>
            </a:r>
            <a:r>
              <a:rPr lang="en-US" sz="2000" dirty="0" err="1"/>
              <a:t>github</a:t>
            </a:r>
            <a:r>
              <a:rPr lang="en-US" sz="2000" dirty="0"/>
              <a:t> project to sapelo2</a:t>
            </a:r>
          </a:p>
          <a:p>
            <a:r>
              <a:rPr lang="en-US" sz="2000" dirty="0"/>
              <a:t>Write your </a:t>
            </a:r>
            <a:r>
              <a:rPr lang="en-US" sz="2000" dirty="0" err="1"/>
              <a:t>slurm</a:t>
            </a:r>
            <a:r>
              <a:rPr lang="en-US" sz="2000" dirty="0"/>
              <a:t> script</a:t>
            </a:r>
          </a:p>
          <a:p>
            <a:r>
              <a:rPr lang="en-US" sz="2000" dirty="0"/>
              <a:t>Submit your job</a:t>
            </a:r>
          </a:p>
          <a:p>
            <a:r>
              <a:rPr lang="en-US" sz="2000" dirty="0"/>
              <a:t>Push back to </a:t>
            </a:r>
            <a:r>
              <a:rPr lang="en-US" sz="2000" dirty="0" err="1"/>
              <a:t>Github</a:t>
            </a:r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2E9A5F-CFC8-4453-80E7-DB5DB47FA41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68016"/>
          <a:stretch>
            <a:fillRect/>
          </a:stretch>
        </p:blipFill>
        <p:spPr>
          <a:xfrm>
            <a:off x="0" y="4377308"/>
            <a:ext cx="6531786" cy="171548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94BF1FF-63EF-AFAC-A92A-AF2EB2212AA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0783" r="8468"/>
          <a:stretch>
            <a:fillRect/>
          </a:stretch>
        </p:blipFill>
        <p:spPr>
          <a:xfrm>
            <a:off x="6612556" y="3376683"/>
            <a:ext cx="5579444" cy="3464534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1FB697C-E8C2-0B3C-3233-AF72DF0A6B58}"/>
              </a:ext>
            </a:extLst>
          </p:cNvPr>
          <p:cNvCxnSpPr>
            <a:cxnSpLocks/>
          </p:cNvCxnSpPr>
          <p:nvPr/>
        </p:nvCxnSpPr>
        <p:spPr>
          <a:xfrm>
            <a:off x="3236976" y="4583069"/>
            <a:ext cx="892262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750231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982F3F-A371-5281-2975-D5620A42FB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209154-1634-9BC6-D81A-80D58A23F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Using </a:t>
            </a:r>
            <a:r>
              <a:rPr lang="en-US" sz="4000" i="1" dirty="0">
                <a:solidFill>
                  <a:srgbClr val="FF0000"/>
                </a:solidFill>
              </a:rPr>
              <a:t>t a r g e t s</a:t>
            </a:r>
            <a:r>
              <a:rPr lang="en-US" sz="4000" dirty="0"/>
              <a:t> with the UGA sapelo2 cluster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67254D-7063-65C9-BD03-50AC149E97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As an example, lets run the diamond pipeline on the cluster:</a:t>
            </a:r>
          </a:p>
          <a:p>
            <a:r>
              <a:rPr lang="en-US" sz="2000" dirty="0"/>
              <a:t>Log into the cluster and change to the scratch/ directory</a:t>
            </a:r>
          </a:p>
          <a:p>
            <a:r>
              <a:rPr lang="en-US" sz="2000" dirty="0"/>
              <a:t>Clone your </a:t>
            </a:r>
            <a:r>
              <a:rPr lang="en-US" sz="2000" dirty="0" err="1"/>
              <a:t>github</a:t>
            </a:r>
            <a:r>
              <a:rPr lang="en-US" sz="2000" dirty="0"/>
              <a:t> project to sapelo2</a:t>
            </a:r>
          </a:p>
          <a:p>
            <a:r>
              <a:rPr lang="en-US" sz="2000" dirty="0"/>
              <a:t>Write your </a:t>
            </a:r>
            <a:r>
              <a:rPr lang="en-US" sz="2000" dirty="0" err="1"/>
              <a:t>slurm</a:t>
            </a:r>
            <a:r>
              <a:rPr lang="en-US" sz="2000" dirty="0"/>
              <a:t> script</a:t>
            </a:r>
          </a:p>
          <a:p>
            <a:r>
              <a:rPr lang="en-US" sz="2000" dirty="0"/>
              <a:t>Submit your job</a:t>
            </a:r>
          </a:p>
          <a:p>
            <a:r>
              <a:rPr lang="en-US" sz="2000" dirty="0"/>
              <a:t>Push back to </a:t>
            </a:r>
            <a:r>
              <a:rPr lang="en-US" sz="2000" dirty="0" err="1"/>
              <a:t>Github</a:t>
            </a:r>
            <a:endParaRPr lang="en-US" sz="2000" dirty="0"/>
          </a:p>
          <a:p>
            <a:pPr lvl="1"/>
            <a:r>
              <a:rPr lang="en-US" sz="1600" dirty="0"/>
              <a:t>Note: you might get an error about </a:t>
            </a:r>
            <a:r>
              <a:rPr lang="en-US" sz="1600" dirty="0" err="1"/>
              <a:t>github</a:t>
            </a:r>
            <a:r>
              <a:rPr lang="en-US" sz="1600" dirty="0"/>
              <a:t> not recognizing you. Just add your name and email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BAE294E-6350-9A7C-727F-EA90338BA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818" y="4831076"/>
            <a:ext cx="11094364" cy="895956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CF3B333-606D-B197-FC6C-546123B85B80}"/>
              </a:ext>
            </a:extLst>
          </p:cNvPr>
          <p:cNvCxnSpPr>
            <a:cxnSpLocks/>
          </p:cNvCxnSpPr>
          <p:nvPr/>
        </p:nvCxnSpPr>
        <p:spPr>
          <a:xfrm>
            <a:off x="5027275" y="5526345"/>
            <a:ext cx="106872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AF0B2A-3103-2EE8-F6DD-C93EA6235B19}"/>
              </a:ext>
            </a:extLst>
          </p:cNvPr>
          <p:cNvCxnSpPr>
            <a:cxnSpLocks/>
          </p:cNvCxnSpPr>
          <p:nvPr/>
        </p:nvCxnSpPr>
        <p:spPr>
          <a:xfrm>
            <a:off x="5027275" y="5738101"/>
            <a:ext cx="515625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952921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DFAD7F-1A69-275D-CF13-186CFBE7BB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B517BF-6168-23C9-6AC2-6E263A69F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Using </a:t>
            </a:r>
            <a:r>
              <a:rPr lang="en-US" sz="4000" i="1" dirty="0">
                <a:solidFill>
                  <a:srgbClr val="FF0000"/>
                </a:solidFill>
              </a:rPr>
              <a:t>t a r g e t s</a:t>
            </a:r>
            <a:r>
              <a:rPr lang="en-US" sz="4000" dirty="0"/>
              <a:t> with the UGA sapelo2 cluster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11A489-D1C7-FBEF-4049-034012808D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As an example, lets run the diamond pipeline on the cluster:</a:t>
            </a:r>
          </a:p>
          <a:p>
            <a:r>
              <a:rPr lang="en-US" sz="2000" dirty="0"/>
              <a:t>Log into the cluster and change to the scratch/ directory</a:t>
            </a:r>
          </a:p>
          <a:p>
            <a:r>
              <a:rPr lang="en-US" sz="2000" dirty="0"/>
              <a:t>Clone your </a:t>
            </a:r>
            <a:r>
              <a:rPr lang="en-US" sz="2000" dirty="0" err="1"/>
              <a:t>github</a:t>
            </a:r>
            <a:r>
              <a:rPr lang="en-US" sz="2000" dirty="0"/>
              <a:t> project to sapelo2</a:t>
            </a:r>
          </a:p>
          <a:p>
            <a:r>
              <a:rPr lang="en-US" sz="2000" dirty="0"/>
              <a:t>Write your </a:t>
            </a:r>
            <a:r>
              <a:rPr lang="en-US" sz="2000" dirty="0" err="1"/>
              <a:t>slurm</a:t>
            </a:r>
            <a:r>
              <a:rPr lang="en-US" sz="2000" dirty="0"/>
              <a:t> script</a:t>
            </a:r>
          </a:p>
          <a:p>
            <a:r>
              <a:rPr lang="en-US" sz="2000" dirty="0"/>
              <a:t>Submit your job</a:t>
            </a:r>
          </a:p>
          <a:p>
            <a:r>
              <a:rPr lang="en-US" sz="2000" dirty="0"/>
              <a:t>Push back to </a:t>
            </a:r>
            <a:r>
              <a:rPr lang="en-US" sz="2000" dirty="0" err="1"/>
              <a:t>Github</a:t>
            </a:r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587965-FBAC-DAD8-CBC0-DD899C1DCD1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7083" r="22838"/>
          <a:stretch>
            <a:fillRect/>
          </a:stretch>
        </p:blipFill>
        <p:spPr>
          <a:xfrm>
            <a:off x="838200" y="4277038"/>
            <a:ext cx="7495691" cy="218075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EAE8716-8EE1-66C9-1948-99D1BCE66A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6517" y="4001294"/>
            <a:ext cx="4394657" cy="635636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AB32FD3-1B68-E419-1180-28C0046858EA}"/>
              </a:ext>
            </a:extLst>
          </p:cNvPr>
          <p:cNvCxnSpPr>
            <a:cxnSpLocks/>
          </p:cNvCxnSpPr>
          <p:nvPr/>
        </p:nvCxnSpPr>
        <p:spPr>
          <a:xfrm>
            <a:off x="4728892" y="4496442"/>
            <a:ext cx="2133921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2044C89-7BBE-0DAE-2B81-6AFC8D2FBDEC}"/>
              </a:ext>
            </a:extLst>
          </p:cNvPr>
          <p:cNvSpPr txBox="1"/>
          <p:nvPr/>
        </p:nvSpPr>
        <p:spPr>
          <a:xfrm>
            <a:off x="7646517" y="3535795"/>
            <a:ext cx="3291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GitKraken</a:t>
            </a:r>
            <a:r>
              <a:rPr lang="en-US" dirty="0"/>
              <a:t> via my desktop:</a:t>
            </a:r>
          </a:p>
        </p:txBody>
      </p:sp>
    </p:spTree>
    <p:extLst>
      <p:ext uri="{BB962C8B-B14F-4D97-AF65-F5344CB8AC3E}">
        <p14:creationId xmlns:p14="http://schemas.microsoft.com/office/powerpoint/2010/main" val="15353541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1806</TotalTime>
  <Words>4216</Words>
  <Application>Microsoft Office PowerPoint</Application>
  <PresentationFormat>Widescreen</PresentationFormat>
  <Paragraphs>436</Paragraphs>
  <Slides>109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109</vt:i4>
      </vt:variant>
    </vt:vector>
  </HeadingPairs>
  <TitlesOfParts>
    <vt:vector size="115" baseType="lpstr">
      <vt:lpstr>Algerian</vt:lpstr>
      <vt:lpstr>Aptos</vt:lpstr>
      <vt:lpstr>Aptos Display</vt:lpstr>
      <vt:lpstr>Arial</vt:lpstr>
      <vt:lpstr>Arial Black</vt:lpstr>
      <vt:lpstr>Office Theme</vt:lpstr>
      <vt:lpstr>BULLSEYE!</vt:lpstr>
      <vt:lpstr>Chronic Sisyphean coding loop</vt:lpstr>
      <vt:lpstr>Chronic Sisyphean coding loop</vt:lpstr>
      <vt:lpstr>Chronic Sisyphean coding loop</vt:lpstr>
      <vt:lpstr>Chronic Sisyphean coding loop</vt:lpstr>
      <vt:lpstr>Chronic Sisyphean coding loop</vt:lpstr>
      <vt:lpstr>Chronic Sisyphean coding loop</vt:lpstr>
      <vt:lpstr>Chronic Sisyphean coding loop</vt:lpstr>
      <vt:lpstr>Chronic Sisyphean coding loop</vt:lpstr>
      <vt:lpstr>What is t a r g e t s? </vt:lpstr>
      <vt:lpstr>What is t a r g e t s? </vt:lpstr>
      <vt:lpstr>What is t a r g e t s? </vt:lpstr>
      <vt:lpstr>What is t a r g e t s? </vt:lpstr>
      <vt:lpstr>What is t a r g e t s? </vt:lpstr>
      <vt:lpstr>What is t a r g e t s? </vt:lpstr>
      <vt:lpstr>Things I love about t a r g e t s😍 </vt:lpstr>
      <vt:lpstr>Things I love about t a r g e t s😍 </vt:lpstr>
      <vt:lpstr>Things I love about t a r g e t s😍 </vt:lpstr>
      <vt:lpstr>Things I love about t a r g e t s😍 </vt:lpstr>
      <vt:lpstr>Things I love about t a r g e t s😍 </vt:lpstr>
      <vt:lpstr>Things I love about t a r g e t s😍 </vt:lpstr>
      <vt:lpstr>Still haven’t turned your head? </vt:lpstr>
      <vt:lpstr>Still haven’t turned your head? </vt:lpstr>
      <vt:lpstr>tar_visnetwork()</vt:lpstr>
      <vt:lpstr>tar_visnetwork()</vt:lpstr>
      <vt:lpstr>tar_visnetwork()</vt:lpstr>
      <vt:lpstr>tar_visnetwork()</vt:lpstr>
      <vt:lpstr>tar_visnetwork()</vt:lpstr>
      <vt:lpstr>Setting up a t a r g e t s project </vt:lpstr>
      <vt:lpstr>Set up</vt:lpstr>
      <vt:lpstr>Set up</vt:lpstr>
      <vt:lpstr>_targets.R file</vt:lpstr>
      <vt:lpstr>_targets.R file</vt:lpstr>
      <vt:lpstr>Things I always set up in the _targets.R file</vt:lpstr>
      <vt:lpstr>Things I always set up in the _targets.R file</vt:lpstr>
      <vt:lpstr>Things I always set up in the _targets.R file</vt:lpstr>
      <vt:lpstr>Things I always set up in the _targets.R file</vt:lpstr>
      <vt:lpstr>Things I always set up in the _targets.R file</vt:lpstr>
      <vt:lpstr>Things I always set up in the _targets.R file</vt:lpstr>
      <vt:lpstr>Example t a r g e t s project </vt:lpstr>
      <vt:lpstr>ggplot2::diamonds dataset</vt:lpstr>
      <vt:lpstr>Load and process data</vt:lpstr>
      <vt:lpstr>Load and process data</vt:lpstr>
      <vt:lpstr>Load and process data</vt:lpstr>
      <vt:lpstr>Load and process data</vt:lpstr>
      <vt:lpstr>Load and process data</vt:lpstr>
      <vt:lpstr>Load and process data</vt:lpstr>
      <vt:lpstr>EDA</vt:lpstr>
      <vt:lpstr>EDA</vt:lpstr>
      <vt:lpstr>EDA</vt:lpstr>
      <vt:lpstr>EDA</vt:lpstr>
      <vt:lpstr>EDA</vt:lpstr>
      <vt:lpstr>EDA</vt:lpstr>
      <vt:lpstr>EDA</vt:lpstr>
      <vt:lpstr>EDA further</vt:lpstr>
      <vt:lpstr>EDA further</vt:lpstr>
      <vt:lpstr>EDA further</vt:lpstr>
      <vt:lpstr>EDA further</vt:lpstr>
      <vt:lpstr>EDA further</vt:lpstr>
      <vt:lpstr>EDA further</vt:lpstr>
      <vt:lpstr>Fit a model</vt:lpstr>
      <vt:lpstr>Fit a model</vt:lpstr>
      <vt:lpstr>Fit a model</vt:lpstr>
      <vt:lpstr>ERROR</vt:lpstr>
      <vt:lpstr>Debugging in t a r g e t s </vt:lpstr>
      <vt:lpstr>Debugging in t a r g e t s </vt:lpstr>
      <vt:lpstr>Debugging in t a r g e t s </vt:lpstr>
      <vt:lpstr>Debugging in t a r g e t s </vt:lpstr>
      <vt:lpstr>Debugging in t a r g e t s </vt:lpstr>
      <vt:lpstr>Debugging in t a r g e t s </vt:lpstr>
      <vt:lpstr>Debugging in t a r g e t s </vt:lpstr>
      <vt:lpstr>Debugging in t a r g e t s </vt:lpstr>
      <vt:lpstr>Debugging in t a r g e t s </vt:lpstr>
      <vt:lpstr>Debugging in t a r g e t s </vt:lpstr>
      <vt:lpstr>Debugging in t a r g e t s </vt:lpstr>
      <vt:lpstr>Debugging in t a r g e t s </vt:lpstr>
      <vt:lpstr>Debugging in t a r g e t s </vt:lpstr>
      <vt:lpstr>Debugging in t a r g e t s </vt:lpstr>
      <vt:lpstr>Debugging in t a r g e t s </vt:lpstr>
      <vt:lpstr>Results</vt:lpstr>
      <vt:lpstr>Results</vt:lpstr>
      <vt:lpstr>Results</vt:lpstr>
      <vt:lpstr>Results</vt:lpstr>
      <vt:lpstr>Results</vt:lpstr>
      <vt:lpstr>Now we have an efficient, organized, and fully reproducible workflow!</vt:lpstr>
      <vt:lpstr>Lastly…using t a r g e t s with the UGA sapelo2 cluster</vt:lpstr>
      <vt:lpstr>Lastly…using t a r g e t s with the UGA sapelo2 cluster</vt:lpstr>
      <vt:lpstr>Lastly…using t a r g e t s with the UGA sapelo2 cluster</vt:lpstr>
      <vt:lpstr>Lastly…using t a r g e t s with the UGA sapelo2 cluster</vt:lpstr>
      <vt:lpstr>Lastly…using t a r g e t s with the UGA sapelo2 cluster</vt:lpstr>
      <vt:lpstr>Using t a r g e t s with the UGA sapelo2 cluster</vt:lpstr>
      <vt:lpstr>Using t a r g e t s with the UGA sapelo2 cluster</vt:lpstr>
      <vt:lpstr>Using t a r g e t s with the UGA sapelo2 cluster</vt:lpstr>
      <vt:lpstr>Using t a r g e t s with the UGA sapelo2 cluster</vt:lpstr>
      <vt:lpstr>Using t a r g e t s with the UGA sapelo2 cluster</vt:lpstr>
      <vt:lpstr>Using t a r g e t s with the UGA sapelo2 cluster</vt:lpstr>
      <vt:lpstr>Using t a r g e t s with the UGA sapelo2 cluster</vt:lpstr>
      <vt:lpstr>Using t a r g e t s with the UGA sapelo2 cluster</vt:lpstr>
      <vt:lpstr>Using t a r g e t s with the UGA sapelo2 cluster</vt:lpstr>
      <vt:lpstr>Using t a r g e t s with the UGA sapelo2 cluster</vt:lpstr>
      <vt:lpstr>Using t a r g e t s with the UGA sapelo2 cluster</vt:lpstr>
      <vt:lpstr>Using t a r g e t s with the UGA sapelo2 cluster</vt:lpstr>
      <vt:lpstr>Using t a r g e t s with the UGA sapelo2 cluster</vt:lpstr>
      <vt:lpstr>Using t a r g e t s with the UGA sapelo2 cluster</vt:lpstr>
      <vt:lpstr>Using t a r g e t s with the UGA sapelo2 cluster</vt:lpstr>
      <vt:lpstr>Using t a r g e t s with the UGA sapelo2 cluster</vt:lpstr>
      <vt:lpstr>Using t a r g e t s with the UGA sapelo2 cluster</vt:lpstr>
      <vt:lpstr>Using t a r g e t s with the UGA sapelo2 cluster</vt:lpstr>
      <vt:lpstr>Congratulations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Murphy John</dc:creator>
  <cp:lastModifiedBy>Murphy John</cp:lastModifiedBy>
  <cp:revision>101</cp:revision>
  <dcterms:created xsi:type="dcterms:W3CDTF">2025-08-13T15:46:34Z</dcterms:created>
  <dcterms:modified xsi:type="dcterms:W3CDTF">2025-09-23T21:20:22Z</dcterms:modified>
</cp:coreProperties>
</file>